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535" r:id="rId6"/>
    <p:sldId id="1896" r:id="rId7"/>
    <p:sldId id="1897" r:id="rId8"/>
    <p:sldId id="1898" r:id="rId9"/>
    <p:sldId id="1900" r:id="rId10"/>
    <p:sldId id="522" r:id="rId11"/>
    <p:sldId id="1899" r:id="rId12"/>
    <p:sldId id="526" r:id="rId13"/>
    <p:sldId id="536" r:id="rId14"/>
    <p:sldId id="499" r:id="rId15"/>
    <p:sldId id="505" r:id="rId16"/>
    <p:sldId id="1884" r:id="rId17"/>
    <p:sldId id="1886" r:id="rId18"/>
    <p:sldId id="520" r:id="rId19"/>
    <p:sldId id="532" r:id="rId20"/>
    <p:sldId id="525" r:id="rId21"/>
    <p:sldId id="512" r:id="rId22"/>
    <p:sldId id="518" r:id="rId23"/>
    <p:sldId id="519" r:id="rId24"/>
    <p:sldId id="1895" r:id="rId25"/>
    <p:sldId id="1902" r:id="rId26"/>
    <p:sldId id="1901" r:id="rId27"/>
    <p:sldId id="1903" r:id="rId28"/>
    <p:sldId id="52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initials="R" lastIdx="1" clrIdx="0">
    <p:extLst>
      <p:ext uri="{19B8F6BF-5375-455C-9EA6-DF929625EA0E}">
        <p15:presenceInfo xmlns:p15="http://schemas.microsoft.com/office/powerpoint/2012/main" userId="67a547399e1150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293"/>
    <a:srgbClr val="EBA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6"/>
    <p:restoredTop sz="95313"/>
  </p:normalViewPr>
  <p:slideViewPr>
    <p:cSldViewPr snapToGrid="0" snapToObjects="1">
      <p:cViewPr varScale="1">
        <p:scale>
          <a:sx n="62" d="100"/>
          <a:sy n="62" d="100"/>
        </p:scale>
        <p:origin x="820" y="5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DCA73-625D-6D48-B198-7D5A30C95DE8}"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n-GB"/>
        </a:p>
      </dgm:t>
    </dgm:pt>
    <dgm:pt modelId="{05058E5A-9BB4-D142-8E50-3BBB60F00DCC}">
      <dgm:prSet phldrT="[Text]"/>
      <dgm:spPr>
        <a:solidFill>
          <a:schemeClr val="bg1">
            <a:lumMod val="50000"/>
          </a:schemeClr>
        </a:solidFill>
      </dgm:spPr>
      <dgm:t>
        <a:bodyPr/>
        <a:lstStyle/>
        <a:p>
          <a:r>
            <a:rPr lang="en-GB" b="1" dirty="0">
              <a:solidFill>
                <a:schemeClr val="bg1"/>
              </a:solidFill>
              <a:latin typeface="+mj-lt"/>
            </a:rPr>
            <a:t>No care</a:t>
          </a:r>
        </a:p>
      </dgm:t>
    </dgm:pt>
    <dgm:pt modelId="{9047B28F-45C1-D641-B5F0-D15224BD2B61}" type="parTrans" cxnId="{6689AFFD-C836-7841-BDCE-C99A2DB8C9A6}">
      <dgm:prSet/>
      <dgm:spPr/>
      <dgm:t>
        <a:bodyPr/>
        <a:lstStyle/>
        <a:p>
          <a:endParaRPr lang="en-GB"/>
        </a:p>
      </dgm:t>
    </dgm:pt>
    <dgm:pt modelId="{FC3B2A41-E2F1-F445-96FF-DB85A56EA071}" type="sibTrans" cxnId="{6689AFFD-C836-7841-BDCE-C99A2DB8C9A6}">
      <dgm:prSet/>
      <dgm:spPr>
        <a:solidFill>
          <a:schemeClr val="bg1">
            <a:lumMod val="50000"/>
          </a:schemeClr>
        </a:solidFill>
        <a:ln>
          <a:solidFill>
            <a:schemeClr val="bg1">
              <a:lumMod val="50000"/>
            </a:schemeClr>
          </a:solidFill>
        </a:ln>
      </dgm:spPr>
      <dgm:t>
        <a:bodyPr/>
        <a:lstStyle/>
        <a:p>
          <a:endParaRPr lang="en-GB"/>
        </a:p>
      </dgm:t>
    </dgm:pt>
    <dgm:pt modelId="{1549AF4B-560E-0547-AFB1-395CA570BD68}">
      <dgm:prSet phldrT="[Text]"/>
      <dgm:spPr>
        <a:solidFill>
          <a:schemeClr val="bg1">
            <a:lumMod val="50000"/>
          </a:schemeClr>
        </a:solidFill>
      </dgm:spPr>
      <dgm:t>
        <a:bodyPr/>
        <a:lstStyle/>
        <a:p>
          <a:r>
            <a:rPr lang="en-GB" b="1" dirty="0">
              <a:solidFill>
                <a:schemeClr val="bg1"/>
              </a:solidFill>
              <a:latin typeface="+mj-lt"/>
            </a:rPr>
            <a:t>Toxic care</a:t>
          </a:r>
        </a:p>
      </dgm:t>
    </dgm:pt>
    <dgm:pt modelId="{D779ECBF-BA9D-B847-9EDD-2ABA48C5BB94}" type="parTrans" cxnId="{B7076EF1-791D-C540-8E35-17978C89B96A}">
      <dgm:prSet/>
      <dgm:spPr/>
      <dgm:t>
        <a:bodyPr/>
        <a:lstStyle/>
        <a:p>
          <a:endParaRPr lang="en-GB"/>
        </a:p>
      </dgm:t>
    </dgm:pt>
    <dgm:pt modelId="{0792B850-B6CB-0C49-B669-AAEA5B4D09D7}" type="sibTrans" cxnId="{B7076EF1-791D-C540-8E35-17978C89B96A}">
      <dgm:prSet/>
      <dgm:spPr>
        <a:solidFill>
          <a:schemeClr val="bg1">
            <a:lumMod val="50000"/>
          </a:schemeClr>
        </a:solidFill>
        <a:ln>
          <a:solidFill>
            <a:schemeClr val="bg1">
              <a:lumMod val="50000"/>
            </a:schemeClr>
          </a:solidFill>
        </a:ln>
      </dgm:spPr>
      <dgm:t>
        <a:bodyPr/>
        <a:lstStyle/>
        <a:p>
          <a:endParaRPr lang="en-GB"/>
        </a:p>
      </dgm:t>
    </dgm:pt>
    <dgm:pt modelId="{ACB11A83-CA20-694A-BED3-99DA865ACB80}">
      <dgm:prSet phldrT="[Text]" custT="1"/>
      <dgm:spPr>
        <a:solidFill>
          <a:schemeClr val="bg1">
            <a:lumMod val="50000"/>
          </a:schemeClr>
        </a:solidFill>
      </dgm:spPr>
      <dgm:t>
        <a:bodyPr/>
        <a:lstStyle/>
        <a:p>
          <a:pPr algn="ctr"/>
          <a:r>
            <a:rPr lang="en-GB" sz="2800" b="1" dirty="0">
              <a:solidFill>
                <a:srgbClr val="FFFF00"/>
              </a:solidFill>
              <a:latin typeface="+mj-lt"/>
            </a:rPr>
            <a:t>Poor care</a:t>
          </a:r>
        </a:p>
        <a:p>
          <a:pPr algn="ctr"/>
          <a:r>
            <a:rPr lang="en-GB" sz="2000" dirty="0">
              <a:solidFill>
                <a:srgbClr val="FFFF00"/>
              </a:solidFill>
              <a:latin typeface="+mj-lt"/>
            </a:rPr>
            <a:t>Quality</a:t>
          </a:r>
        </a:p>
        <a:p>
          <a:pPr algn="ctr"/>
          <a:r>
            <a:rPr lang="en-GB" sz="2000" dirty="0">
              <a:solidFill>
                <a:srgbClr val="FFFF00"/>
              </a:solidFill>
              <a:latin typeface="+mj-lt"/>
            </a:rPr>
            <a:t>Safety</a:t>
          </a:r>
        </a:p>
      </dgm:t>
    </dgm:pt>
    <dgm:pt modelId="{E391DD9D-8CCC-E14C-A91D-82B29E1AF132}" type="parTrans" cxnId="{D5120132-715D-0D4E-B437-74D4892C492B}">
      <dgm:prSet/>
      <dgm:spPr/>
      <dgm:t>
        <a:bodyPr/>
        <a:lstStyle/>
        <a:p>
          <a:endParaRPr lang="en-GB"/>
        </a:p>
      </dgm:t>
    </dgm:pt>
    <dgm:pt modelId="{80BEDC84-EAC6-8D48-9366-C083DFCF6532}" type="sibTrans" cxnId="{D5120132-715D-0D4E-B437-74D4892C492B}">
      <dgm:prSet/>
      <dgm:spPr/>
      <dgm:t>
        <a:bodyPr/>
        <a:lstStyle/>
        <a:p>
          <a:endParaRPr lang="en-GB"/>
        </a:p>
      </dgm:t>
    </dgm:pt>
    <dgm:pt modelId="{CBAC1E28-1DA0-C54F-AB67-6E1031781C2D}" type="pres">
      <dgm:prSet presAssocID="{4F6DCA73-625D-6D48-B198-7D5A30C95DE8}" presName="Name0" presStyleCnt="0">
        <dgm:presLayoutVars>
          <dgm:dir/>
          <dgm:resizeHandles val="exact"/>
        </dgm:presLayoutVars>
      </dgm:prSet>
      <dgm:spPr/>
    </dgm:pt>
    <dgm:pt modelId="{478FED44-8261-4B4F-A213-9852E8EABEAF}" type="pres">
      <dgm:prSet presAssocID="{4F6DCA73-625D-6D48-B198-7D5A30C95DE8}" presName="vNodes" presStyleCnt="0"/>
      <dgm:spPr/>
    </dgm:pt>
    <dgm:pt modelId="{287D3576-B83A-CA4A-8383-2544EC98D6D3}" type="pres">
      <dgm:prSet presAssocID="{05058E5A-9BB4-D142-8E50-3BBB60F00DCC}" presName="node" presStyleLbl="node1" presStyleIdx="0" presStyleCnt="3" custLinFactX="-4372" custLinFactY="74610" custLinFactNeighborX="-100000" custLinFactNeighborY="100000">
        <dgm:presLayoutVars>
          <dgm:bulletEnabled val="1"/>
        </dgm:presLayoutVars>
      </dgm:prSet>
      <dgm:spPr/>
    </dgm:pt>
    <dgm:pt modelId="{FC3E4659-3B9C-2C4F-A1AE-42965B296C38}" type="pres">
      <dgm:prSet presAssocID="{FC3B2A41-E2F1-F445-96FF-DB85A56EA071}" presName="spacerT" presStyleCnt="0"/>
      <dgm:spPr/>
    </dgm:pt>
    <dgm:pt modelId="{2F22BEB9-A8A2-E548-AC30-8A0DD0604F45}" type="pres">
      <dgm:prSet presAssocID="{FC3B2A41-E2F1-F445-96FF-DB85A56EA071}" presName="sibTrans" presStyleLbl="sibTrans2D1" presStyleIdx="0" presStyleCnt="2" custLinFactNeighborX="-34049" custLinFactNeighborY="-47913"/>
      <dgm:spPr/>
    </dgm:pt>
    <dgm:pt modelId="{202CC85B-7BAF-5144-8BD2-2955093CBDB0}" type="pres">
      <dgm:prSet presAssocID="{FC3B2A41-E2F1-F445-96FF-DB85A56EA071}" presName="spacerB" presStyleCnt="0"/>
      <dgm:spPr/>
    </dgm:pt>
    <dgm:pt modelId="{8616EBBD-4C04-BE49-8E4F-F4586D6AAF21}" type="pres">
      <dgm:prSet presAssocID="{1549AF4B-560E-0547-AFB1-395CA570BD68}" presName="node" presStyleLbl="node1" presStyleIdx="1" presStyleCnt="3" custLinFactY="-85015" custLinFactNeighborX="75412" custLinFactNeighborY="-100000">
        <dgm:presLayoutVars>
          <dgm:bulletEnabled val="1"/>
        </dgm:presLayoutVars>
      </dgm:prSet>
      <dgm:spPr/>
    </dgm:pt>
    <dgm:pt modelId="{EFE36C52-0AF9-C746-AA8C-479C897BFB89}" type="pres">
      <dgm:prSet presAssocID="{4F6DCA73-625D-6D48-B198-7D5A30C95DE8}" presName="sibTransLast" presStyleLbl="sibTrans2D1" presStyleIdx="1" presStyleCnt="2" custScaleX="118958"/>
      <dgm:spPr/>
    </dgm:pt>
    <dgm:pt modelId="{53C82472-6A25-A94E-961C-AC8B85FF88FD}" type="pres">
      <dgm:prSet presAssocID="{4F6DCA73-625D-6D48-B198-7D5A30C95DE8}" presName="connectorText" presStyleLbl="sibTrans2D1" presStyleIdx="1" presStyleCnt="2"/>
      <dgm:spPr/>
    </dgm:pt>
    <dgm:pt modelId="{15C7F9D6-B652-0E4F-B692-77A8FD6C77AF}" type="pres">
      <dgm:prSet presAssocID="{4F6DCA73-625D-6D48-B198-7D5A30C95DE8}" presName="lastNode" presStyleLbl="node1" presStyleIdx="2" presStyleCnt="3" custScaleX="93328" custScaleY="91545" custLinFactX="40419" custLinFactNeighborX="100000" custLinFactNeighborY="389">
        <dgm:presLayoutVars>
          <dgm:bulletEnabled val="1"/>
        </dgm:presLayoutVars>
      </dgm:prSet>
      <dgm:spPr/>
    </dgm:pt>
  </dgm:ptLst>
  <dgm:cxnLst>
    <dgm:cxn modelId="{4E01730B-B355-CA47-ADA5-ECDF84B59690}" type="presOf" srcId="{0792B850-B6CB-0C49-B669-AAEA5B4D09D7}" destId="{EFE36C52-0AF9-C746-AA8C-479C897BFB89}" srcOrd="0" destOrd="0" presId="urn:microsoft.com/office/officeart/2005/8/layout/equation2"/>
    <dgm:cxn modelId="{D5120132-715D-0D4E-B437-74D4892C492B}" srcId="{4F6DCA73-625D-6D48-B198-7D5A30C95DE8}" destId="{ACB11A83-CA20-694A-BED3-99DA865ACB80}" srcOrd="2" destOrd="0" parTransId="{E391DD9D-8CCC-E14C-A91D-82B29E1AF132}" sibTransId="{80BEDC84-EAC6-8D48-9366-C083DFCF6532}"/>
    <dgm:cxn modelId="{79DCDF34-FD07-7440-82CA-AFC3E1B67F78}" type="presOf" srcId="{0792B850-B6CB-0C49-B669-AAEA5B4D09D7}" destId="{53C82472-6A25-A94E-961C-AC8B85FF88FD}" srcOrd="1" destOrd="0" presId="urn:microsoft.com/office/officeart/2005/8/layout/equation2"/>
    <dgm:cxn modelId="{6D6A8536-134E-1B4D-B70F-7BCBD867381F}" type="presOf" srcId="{ACB11A83-CA20-694A-BED3-99DA865ACB80}" destId="{15C7F9D6-B652-0E4F-B692-77A8FD6C77AF}" srcOrd="0" destOrd="0" presId="urn:microsoft.com/office/officeart/2005/8/layout/equation2"/>
    <dgm:cxn modelId="{57320344-6731-6C4D-9DE8-84EBD96ACF94}" type="presOf" srcId="{05058E5A-9BB4-D142-8E50-3BBB60F00DCC}" destId="{287D3576-B83A-CA4A-8383-2544EC98D6D3}" srcOrd="0" destOrd="0" presId="urn:microsoft.com/office/officeart/2005/8/layout/equation2"/>
    <dgm:cxn modelId="{8CAA4251-3318-B848-9E10-9A914F055BF5}" type="presOf" srcId="{4F6DCA73-625D-6D48-B198-7D5A30C95DE8}" destId="{CBAC1E28-1DA0-C54F-AB67-6E1031781C2D}" srcOrd="0" destOrd="0" presId="urn:microsoft.com/office/officeart/2005/8/layout/equation2"/>
    <dgm:cxn modelId="{4414EBB8-5CE9-6340-A19B-82426C41D0B4}" type="presOf" srcId="{1549AF4B-560E-0547-AFB1-395CA570BD68}" destId="{8616EBBD-4C04-BE49-8E4F-F4586D6AAF21}" srcOrd="0" destOrd="0" presId="urn:microsoft.com/office/officeart/2005/8/layout/equation2"/>
    <dgm:cxn modelId="{B7076EF1-791D-C540-8E35-17978C89B96A}" srcId="{4F6DCA73-625D-6D48-B198-7D5A30C95DE8}" destId="{1549AF4B-560E-0547-AFB1-395CA570BD68}" srcOrd="1" destOrd="0" parTransId="{D779ECBF-BA9D-B847-9EDD-2ABA48C5BB94}" sibTransId="{0792B850-B6CB-0C49-B669-AAEA5B4D09D7}"/>
    <dgm:cxn modelId="{516110F3-A8C1-A047-8BA8-7D01C0C61D6E}" type="presOf" srcId="{FC3B2A41-E2F1-F445-96FF-DB85A56EA071}" destId="{2F22BEB9-A8A2-E548-AC30-8A0DD0604F45}" srcOrd="0" destOrd="0" presId="urn:microsoft.com/office/officeart/2005/8/layout/equation2"/>
    <dgm:cxn modelId="{6689AFFD-C836-7841-BDCE-C99A2DB8C9A6}" srcId="{4F6DCA73-625D-6D48-B198-7D5A30C95DE8}" destId="{05058E5A-9BB4-D142-8E50-3BBB60F00DCC}" srcOrd="0" destOrd="0" parTransId="{9047B28F-45C1-D641-B5F0-D15224BD2B61}" sibTransId="{FC3B2A41-E2F1-F445-96FF-DB85A56EA071}"/>
    <dgm:cxn modelId="{5454E963-E518-5A45-B807-F8C5F01FC76F}" type="presParOf" srcId="{CBAC1E28-1DA0-C54F-AB67-6E1031781C2D}" destId="{478FED44-8261-4B4F-A213-9852E8EABEAF}" srcOrd="0" destOrd="0" presId="urn:microsoft.com/office/officeart/2005/8/layout/equation2"/>
    <dgm:cxn modelId="{BC64EC7E-51C4-D34A-A1B0-1912D3CCA450}" type="presParOf" srcId="{478FED44-8261-4B4F-A213-9852E8EABEAF}" destId="{287D3576-B83A-CA4A-8383-2544EC98D6D3}" srcOrd="0" destOrd="0" presId="urn:microsoft.com/office/officeart/2005/8/layout/equation2"/>
    <dgm:cxn modelId="{38020C99-857F-814A-9CB4-098954EBB8DD}" type="presParOf" srcId="{478FED44-8261-4B4F-A213-9852E8EABEAF}" destId="{FC3E4659-3B9C-2C4F-A1AE-42965B296C38}" srcOrd="1" destOrd="0" presId="urn:microsoft.com/office/officeart/2005/8/layout/equation2"/>
    <dgm:cxn modelId="{3B69DEDF-78D5-E14B-8127-4857699D620D}" type="presParOf" srcId="{478FED44-8261-4B4F-A213-9852E8EABEAF}" destId="{2F22BEB9-A8A2-E548-AC30-8A0DD0604F45}" srcOrd="2" destOrd="0" presId="urn:microsoft.com/office/officeart/2005/8/layout/equation2"/>
    <dgm:cxn modelId="{81B878E0-846F-704E-A756-18BDF0E28D47}" type="presParOf" srcId="{478FED44-8261-4B4F-A213-9852E8EABEAF}" destId="{202CC85B-7BAF-5144-8BD2-2955093CBDB0}" srcOrd="3" destOrd="0" presId="urn:microsoft.com/office/officeart/2005/8/layout/equation2"/>
    <dgm:cxn modelId="{192EC12F-B5C7-534B-94CA-A8863E34938E}" type="presParOf" srcId="{478FED44-8261-4B4F-A213-9852E8EABEAF}" destId="{8616EBBD-4C04-BE49-8E4F-F4586D6AAF21}" srcOrd="4" destOrd="0" presId="urn:microsoft.com/office/officeart/2005/8/layout/equation2"/>
    <dgm:cxn modelId="{8850199F-DE87-384F-8364-E3FB5E9E909E}" type="presParOf" srcId="{CBAC1E28-1DA0-C54F-AB67-6E1031781C2D}" destId="{EFE36C52-0AF9-C746-AA8C-479C897BFB89}" srcOrd="1" destOrd="0" presId="urn:microsoft.com/office/officeart/2005/8/layout/equation2"/>
    <dgm:cxn modelId="{D64EBC47-AD00-574F-B3F3-1EFF44950B47}" type="presParOf" srcId="{EFE36C52-0AF9-C746-AA8C-479C897BFB89}" destId="{53C82472-6A25-A94E-961C-AC8B85FF88FD}" srcOrd="0" destOrd="0" presId="urn:microsoft.com/office/officeart/2005/8/layout/equation2"/>
    <dgm:cxn modelId="{D3255C4F-A806-8F41-A51B-FA778AD774BD}" type="presParOf" srcId="{CBAC1E28-1DA0-C54F-AB67-6E1031781C2D}" destId="{15C7F9D6-B652-0E4F-B692-77A8FD6C77AF}"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992E5-3217-4B8A-8B4F-11157CF53B6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BED383E-072C-4EB3-83B3-C68C37086D8A}">
      <dgm:prSet phldrT="[Text]"/>
      <dgm:spPr>
        <a:solidFill>
          <a:schemeClr val="bg1">
            <a:lumMod val="50000"/>
          </a:schemeClr>
        </a:solidFill>
      </dgm:spPr>
      <dgm:t>
        <a:bodyPr/>
        <a:lstStyle/>
        <a:p>
          <a:r>
            <a:rPr lang="en-GB" dirty="0">
              <a:latin typeface="+mj-lt"/>
            </a:rPr>
            <a:t>Identify the </a:t>
          </a:r>
          <a:r>
            <a:rPr lang="en-GB" b="1" dirty="0">
              <a:latin typeface="+mj-lt"/>
            </a:rPr>
            <a:t>key themes</a:t>
          </a:r>
        </a:p>
      </dgm:t>
    </dgm:pt>
    <dgm:pt modelId="{6BF7B09C-25E0-4CC8-84C4-BE6C5A14087C}" type="parTrans" cxnId="{94011403-3048-4615-BC17-6DCBF62AD998}">
      <dgm:prSet/>
      <dgm:spPr/>
      <dgm:t>
        <a:bodyPr/>
        <a:lstStyle/>
        <a:p>
          <a:endParaRPr lang="en-GB">
            <a:latin typeface="+mj-lt"/>
          </a:endParaRPr>
        </a:p>
      </dgm:t>
    </dgm:pt>
    <dgm:pt modelId="{E589792D-1122-4B6D-AE7B-F2322C971967}" type="sibTrans" cxnId="{94011403-3048-4615-BC17-6DCBF62AD998}">
      <dgm:prSet/>
      <dgm:spPr/>
      <dgm:t>
        <a:bodyPr/>
        <a:lstStyle/>
        <a:p>
          <a:endParaRPr lang="en-GB">
            <a:latin typeface="+mj-lt"/>
          </a:endParaRPr>
        </a:p>
      </dgm:t>
    </dgm:pt>
    <dgm:pt modelId="{F50D5915-E96C-46BD-B7B0-992AEAFF4B44}">
      <dgm:prSet phldrT="[Text]" custT="1"/>
      <dgm:spPr/>
      <dgm:t>
        <a:bodyPr/>
        <a:lstStyle/>
        <a:p>
          <a:r>
            <a:rPr lang="en-GB" sz="1500" dirty="0">
              <a:latin typeface="+mj-lt"/>
            </a:rPr>
            <a:t>Knowledge</a:t>
          </a:r>
        </a:p>
      </dgm:t>
    </dgm:pt>
    <dgm:pt modelId="{C74DFDFE-2E69-48CE-8C5C-783C073A87DE}" type="parTrans" cxnId="{808DB443-8DC0-4C69-83B0-5690FC4A8548}">
      <dgm:prSet/>
      <dgm:spPr/>
      <dgm:t>
        <a:bodyPr/>
        <a:lstStyle/>
        <a:p>
          <a:endParaRPr lang="en-GB">
            <a:latin typeface="+mj-lt"/>
          </a:endParaRPr>
        </a:p>
      </dgm:t>
    </dgm:pt>
    <dgm:pt modelId="{3220261D-77CB-4604-B1D5-6D0567F3EF12}" type="sibTrans" cxnId="{808DB443-8DC0-4C69-83B0-5690FC4A8548}">
      <dgm:prSet/>
      <dgm:spPr/>
      <dgm:t>
        <a:bodyPr/>
        <a:lstStyle/>
        <a:p>
          <a:endParaRPr lang="en-GB">
            <a:latin typeface="+mj-lt"/>
          </a:endParaRPr>
        </a:p>
      </dgm:t>
    </dgm:pt>
    <dgm:pt modelId="{16676D64-C857-4131-BA6E-B71A4D1DEBE5}">
      <dgm:prSet phldrT="[Text]"/>
      <dgm:spPr>
        <a:solidFill>
          <a:schemeClr val="bg1">
            <a:lumMod val="50000"/>
          </a:schemeClr>
        </a:solidFill>
        <a:ln>
          <a:solidFill>
            <a:schemeClr val="bg1">
              <a:lumMod val="50000"/>
            </a:schemeClr>
          </a:solidFill>
        </a:ln>
      </dgm:spPr>
      <dgm:t>
        <a:bodyPr/>
        <a:lstStyle/>
        <a:p>
          <a:r>
            <a:rPr lang="en-GB" dirty="0">
              <a:latin typeface="+mj-lt"/>
            </a:rPr>
            <a:t>Identify the </a:t>
          </a:r>
          <a:r>
            <a:rPr lang="en-GB" b="1" dirty="0">
              <a:latin typeface="+mj-lt"/>
            </a:rPr>
            <a:t>areas for change</a:t>
          </a:r>
        </a:p>
      </dgm:t>
    </dgm:pt>
    <dgm:pt modelId="{62C50B53-E41F-43A3-AAD7-33BE8BCBCAD6}" type="parTrans" cxnId="{C7DF0A5F-944C-4CF8-ADAB-71CDFB3B92D4}">
      <dgm:prSet/>
      <dgm:spPr/>
      <dgm:t>
        <a:bodyPr/>
        <a:lstStyle/>
        <a:p>
          <a:endParaRPr lang="en-GB">
            <a:latin typeface="+mj-lt"/>
          </a:endParaRPr>
        </a:p>
      </dgm:t>
    </dgm:pt>
    <dgm:pt modelId="{B5B7AF71-E112-45EA-A11E-753EA2269626}" type="sibTrans" cxnId="{C7DF0A5F-944C-4CF8-ADAB-71CDFB3B92D4}">
      <dgm:prSet/>
      <dgm:spPr/>
      <dgm:t>
        <a:bodyPr/>
        <a:lstStyle/>
        <a:p>
          <a:endParaRPr lang="en-GB">
            <a:latin typeface="+mj-lt"/>
          </a:endParaRPr>
        </a:p>
      </dgm:t>
    </dgm:pt>
    <dgm:pt modelId="{E715A040-AD91-4ED5-9F7E-74298C0F3FAB}">
      <dgm:prSet phldrT="[Text]" custT="1"/>
      <dgm:spPr/>
      <dgm:t>
        <a:bodyPr/>
        <a:lstStyle/>
        <a:p>
          <a:r>
            <a:rPr lang="en-GB" sz="1500" dirty="0">
              <a:latin typeface="+mj-lt"/>
            </a:rPr>
            <a:t>Overview of MH Services</a:t>
          </a:r>
        </a:p>
      </dgm:t>
    </dgm:pt>
    <dgm:pt modelId="{8B5D57BD-5BB3-4574-B309-2AFAA58BCB7D}" type="parTrans" cxnId="{2B5E228F-072D-4CFA-B228-C3FA6B2FAAAB}">
      <dgm:prSet/>
      <dgm:spPr/>
      <dgm:t>
        <a:bodyPr/>
        <a:lstStyle/>
        <a:p>
          <a:endParaRPr lang="en-GB">
            <a:latin typeface="+mj-lt"/>
          </a:endParaRPr>
        </a:p>
      </dgm:t>
    </dgm:pt>
    <dgm:pt modelId="{B4BC600A-9B5A-431F-83D7-8E3009969BFC}" type="sibTrans" cxnId="{2B5E228F-072D-4CFA-B228-C3FA6B2FAAAB}">
      <dgm:prSet/>
      <dgm:spPr/>
      <dgm:t>
        <a:bodyPr/>
        <a:lstStyle/>
        <a:p>
          <a:endParaRPr lang="en-GB">
            <a:latin typeface="+mj-lt"/>
          </a:endParaRPr>
        </a:p>
      </dgm:t>
    </dgm:pt>
    <dgm:pt modelId="{595D4969-0D8D-43D0-990D-563EDF2814B5}">
      <dgm:prSet phldrT="[Text]"/>
      <dgm:spPr>
        <a:solidFill>
          <a:schemeClr val="bg1">
            <a:lumMod val="50000"/>
          </a:schemeClr>
        </a:solidFill>
        <a:ln>
          <a:solidFill>
            <a:schemeClr val="bg1">
              <a:lumMod val="50000"/>
            </a:schemeClr>
          </a:solidFill>
        </a:ln>
      </dgm:spPr>
      <dgm:t>
        <a:bodyPr/>
        <a:lstStyle/>
        <a:p>
          <a:r>
            <a:rPr lang="en-GB" dirty="0">
              <a:latin typeface="+mj-lt"/>
            </a:rPr>
            <a:t>Identify the </a:t>
          </a:r>
          <a:r>
            <a:rPr lang="en-GB" b="1" dirty="0">
              <a:latin typeface="+mj-lt"/>
            </a:rPr>
            <a:t>high impact interventions</a:t>
          </a:r>
        </a:p>
      </dgm:t>
    </dgm:pt>
    <dgm:pt modelId="{55F298E8-DC78-4F53-80E5-DFD765E8075D}" type="parTrans" cxnId="{5D220309-F246-4D89-B139-7E962B6D0473}">
      <dgm:prSet/>
      <dgm:spPr/>
      <dgm:t>
        <a:bodyPr/>
        <a:lstStyle/>
        <a:p>
          <a:endParaRPr lang="en-GB">
            <a:latin typeface="+mj-lt"/>
          </a:endParaRPr>
        </a:p>
      </dgm:t>
    </dgm:pt>
    <dgm:pt modelId="{F0522A5A-A57D-49D8-A0E2-453195B61B68}" type="sibTrans" cxnId="{5D220309-F246-4D89-B139-7E962B6D0473}">
      <dgm:prSet/>
      <dgm:spPr/>
      <dgm:t>
        <a:bodyPr/>
        <a:lstStyle/>
        <a:p>
          <a:endParaRPr lang="en-GB">
            <a:latin typeface="+mj-lt"/>
          </a:endParaRPr>
        </a:p>
      </dgm:t>
    </dgm:pt>
    <dgm:pt modelId="{3CEA43E3-BDDE-457D-9869-BF706B08A704}">
      <dgm:prSet phldrT="[Text]" custT="1"/>
      <dgm:spPr/>
      <dgm:t>
        <a:bodyPr/>
        <a:lstStyle/>
        <a:p>
          <a:r>
            <a:rPr lang="en-GB" sz="1500" dirty="0">
              <a:latin typeface="+mj-lt"/>
            </a:rPr>
            <a:t>Fit-for-purpose</a:t>
          </a:r>
        </a:p>
      </dgm:t>
    </dgm:pt>
    <dgm:pt modelId="{32A7F695-F418-45A4-89E3-129284482034}" type="parTrans" cxnId="{D4203C9B-8623-49D5-B2D8-FB9563BF16A7}">
      <dgm:prSet/>
      <dgm:spPr/>
      <dgm:t>
        <a:bodyPr/>
        <a:lstStyle/>
        <a:p>
          <a:endParaRPr lang="en-GB">
            <a:latin typeface="+mj-lt"/>
          </a:endParaRPr>
        </a:p>
      </dgm:t>
    </dgm:pt>
    <dgm:pt modelId="{07124541-DCC2-48A5-B0DA-B92DABEA3484}" type="sibTrans" cxnId="{D4203C9B-8623-49D5-B2D8-FB9563BF16A7}">
      <dgm:prSet/>
      <dgm:spPr/>
      <dgm:t>
        <a:bodyPr/>
        <a:lstStyle/>
        <a:p>
          <a:endParaRPr lang="en-GB">
            <a:latin typeface="+mj-lt"/>
          </a:endParaRPr>
        </a:p>
      </dgm:t>
    </dgm:pt>
    <dgm:pt modelId="{A35C4948-B70C-4620-AA9F-BD780F9DD5AD}">
      <dgm:prSet phldrT="[Text]" custT="1"/>
      <dgm:spPr/>
      <dgm:t>
        <a:bodyPr/>
        <a:lstStyle/>
        <a:p>
          <a:r>
            <a:rPr lang="en-GB" sz="1500" dirty="0">
              <a:latin typeface="+mj-lt"/>
            </a:rPr>
            <a:t>Evidence</a:t>
          </a:r>
        </a:p>
      </dgm:t>
    </dgm:pt>
    <dgm:pt modelId="{081BD08E-6368-4A76-ABF2-B1D7745E6F8D}" type="parTrans" cxnId="{B456A7BA-7631-43BE-9CCB-7B4AC484898A}">
      <dgm:prSet/>
      <dgm:spPr/>
      <dgm:t>
        <a:bodyPr/>
        <a:lstStyle/>
        <a:p>
          <a:endParaRPr lang="en-GB">
            <a:latin typeface="+mj-lt"/>
          </a:endParaRPr>
        </a:p>
      </dgm:t>
    </dgm:pt>
    <dgm:pt modelId="{2DD073C6-99CC-408F-B13F-A5705AE7D562}" type="sibTrans" cxnId="{B456A7BA-7631-43BE-9CCB-7B4AC484898A}">
      <dgm:prSet/>
      <dgm:spPr/>
      <dgm:t>
        <a:bodyPr/>
        <a:lstStyle/>
        <a:p>
          <a:endParaRPr lang="en-GB">
            <a:latin typeface="+mj-lt"/>
          </a:endParaRPr>
        </a:p>
      </dgm:t>
    </dgm:pt>
    <dgm:pt modelId="{C09A7590-8B48-436D-940E-38FBC149BD51}">
      <dgm:prSet phldrT="[Text]" custT="1"/>
      <dgm:spPr/>
      <dgm:t>
        <a:bodyPr/>
        <a:lstStyle/>
        <a:p>
          <a:r>
            <a:rPr lang="en-GB" sz="1500" dirty="0">
              <a:latin typeface="+mj-lt"/>
            </a:rPr>
            <a:t>Engagement with local stakeholders</a:t>
          </a:r>
        </a:p>
      </dgm:t>
    </dgm:pt>
    <dgm:pt modelId="{D00C5EB1-04C4-4971-B5F6-D04CDBDFDDDD}" type="parTrans" cxnId="{715661AD-DC07-458A-9ACE-80321AE9B02D}">
      <dgm:prSet/>
      <dgm:spPr/>
      <dgm:t>
        <a:bodyPr/>
        <a:lstStyle/>
        <a:p>
          <a:endParaRPr lang="en-GB">
            <a:latin typeface="+mj-lt"/>
          </a:endParaRPr>
        </a:p>
      </dgm:t>
    </dgm:pt>
    <dgm:pt modelId="{A427997E-55DA-4234-906E-CC1DE237D791}" type="sibTrans" cxnId="{715661AD-DC07-458A-9ACE-80321AE9B02D}">
      <dgm:prSet/>
      <dgm:spPr/>
      <dgm:t>
        <a:bodyPr/>
        <a:lstStyle/>
        <a:p>
          <a:endParaRPr lang="en-GB">
            <a:latin typeface="+mj-lt"/>
          </a:endParaRPr>
        </a:p>
      </dgm:t>
    </dgm:pt>
    <dgm:pt modelId="{8738B3BB-B794-4CE2-9130-FC4978E5678A}">
      <dgm:prSet phldrT="[Text]" custT="1"/>
      <dgm:spPr/>
      <dgm:t>
        <a:bodyPr/>
        <a:lstStyle/>
        <a:p>
          <a:r>
            <a:rPr lang="en-GB" sz="1500" dirty="0">
              <a:latin typeface="+mj-lt"/>
            </a:rPr>
            <a:t>Overview of Community Assets</a:t>
          </a:r>
        </a:p>
      </dgm:t>
    </dgm:pt>
    <dgm:pt modelId="{3F50A473-1B3A-4557-BD1B-1FECB70BD8B6}" type="parTrans" cxnId="{31F7A8FC-57DC-45DA-A16E-63342C2187E9}">
      <dgm:prSet/>
      <dgm:spPr/>
      <dgm:t>
        <a:bodyPr/>
        <a:lstStyle/>
        <a:p>
          <a:endParaRPr lang="en-GB"/>
        </a:p>
      </dgm:t>
    </dgm:pt>
    <dgm:pt modelId="{82076104-BAFB-4304-8339-107C34E187AB}" type="sibTrans" cxnId="{31F7A8FC-57DC-45DA-A16E-63342C2187E9}">
      <dgm:prSet/>
      <dgm:spPr/>
      <dgm:t>
        <a:bodyPr/>
        <a:lstStyle/>
        <a:p>
          <a:endParaRPr lang="en-GB"/>
        </a:p>
      </dgm:t>
    </dgm:pt>
    <dgm:pt modelId="{35DEB39F-0BE1-4FD8-A35B-3B45F70F4C50}">
      <dgm:prSet phldrT="[Text]" custT="1"/>
      <dgm:spPr/>
      <dgm:t>
        <a:bodyPr/>
        <a:lstStyle/>
        <a:p>
          <a:r>
            <a:rPr lang="en-GB" sz="1500" dirty="0">
              <a:latin typeface="+mj-lt"/>
            </a:rPr>
            <a:t>Critical points of ethnic inequality in the care pathway</a:t>
          </a:r>
        </a:p>
      </dgm:t>
    </dgm:pt>
    <dgm:pt modelId="{48BB8D11-DE7D-499D-85EB-3829D480F2A1}" type="parTrans" cxnId="{1D670D6B-97DE-4BBB-A032-5D023232E3A4}">
      <dgm:prSet/>
      <dgm:spPr/>
      <dgm:t>
        <a:bodyPr/>
        <a:lstStyle/>
        <a:p>
          <a:endParaRPr lang="en-GB"/>
        </a:p>
      </dgm:t>
    </dgm:pt>
    <dgm:pt modelId="{6E3EEA08-AF0D-4DBD-B7E2-51B0068EFBA5}" type="sibTrans" cxnId="{1D670D6B-97DE-4BBB-A032-5D023232E3A4}">
      <dgm:prSet/>
      <dgm:spPr/>
      <dgm:t>
        <a:bodyPr/>
        <a:lstStyle/>
        <a:p>
          <a:endParaRPr lang="en-GB"/>
        </a:p>
      </dgm:t>
    </dgm:pt>
    <dgm:pt modelId="{027263E9-B66B-4A69-9DA7-E86C4648845A}">
      <dgm:prSet phldrT="[Text]" custT="1"/>
      <dgm:spPr/>
      <dgm:t>
        <a:bodyPr/>
        <a:lstStyle/>
        <a:p>
          <a:r>
            <a:rPr lang="en-GB" sz="1500" dirty="0">
              <a:latin typeface="+mj-lt"/>
            </a:rPr>
            <a:t>Deliverable in the local context</a:t>
          </a:r>
        </a:p>
      </dgm:t>
    </dgm:pt>
    <dgm:pt modelId="{E56AA54F-0B89-496A-B483-20ABC85079B1}" type="parTrans" cxnId="{B3DDF970-9A0D-4848-B25E-612DA6EC3B5C}">
      <dgm:prSet/>
      <dgm:spPr/>
      <dgm:t>
        <a:bodyPr/>
        <a:lstStyle/>
        <a:p>
          <a:endParaRPr lang="en-GB"/>
        </a:p>
      </dgm:t>
    </dgm:pt>
    <dgm:pt modelId="{39A9EDA4-BFBF-4248-919B-A9DCB0EDC0F1}" type="sibTrans" cxnId="{B3DDF970-9A0D-4848-B25E-612DA6EC3B5C}">
      <dgm:prSet/>
      <dgm:spPr/>
      <dgm:t>
        <a:bodyPr/>
        <a:lstStyle/>
        <a:p>
          <a:endParaRPr lang="en-GB"/>
        </a:p>
      </dgm:t>
    </dgm:pt>
    <dgm:pt modelId="{DE489CDB-88DD-4D6B-B0B5-9CD12CFF4A38}" type="pres">
      <dgm:prSet presAssocID="{FCE992E5-3217-4B8A-8B4F-11157CF53B60}" presName="rootnode" presStyleCnt="0">
        <dgm:presLayoutVars>
          <dgm:chMax/>
          <dgm:chPref/>
          <dgm:dir/>
          <dgm:animLvl val="lvl"/>
        </dgm:presLayoutVars>
      </dgm:prSet>
      <dgm:spPr/>
    </dgm:pt>
    <dgm:pt modelId="{4F9128FF-13E2-4F8C-8E89-F2A0F6A50466}" type="pres">
      <dgm:prSet presAssocID="{ABED383E-072C-4EB3-83B3-C68C37086D8A}" presName="composite" presStyleCnt="0"/>
      <dgm:spPr/>
    </dgm:pt>
    <dgm:pt modelId="{0A76B1D1-870A-4DAD-9C4B-F1E3AC35B516}" type="pres">
      <dgm:prSet presAssocID="{ABED383E-072C-4EB3-83B3-C68C37086D8A}" presName="bentUpArrow1" presStyleLbl="alignImgPlace1" presStyleIdx="0" presStyleCnt="2"/>
      <dgm:spPr>
        <a:solidFill>
          <a:schemeClr val="bg1"/>
        </a:solidFill>
        <a:ln>
          <a:solidFill>
            <a:schemeClr val="bg1">
              <a:lumMod val="50000"/>
            </a:schemeClr>
          </a:solidFill>
        </a:ln>
      </dgm:spPr>
    </dgm:pt>
    <dgm:pt modelId="{80DDFA2E-8ED1-4096-9DAD-34404FDB33A1}" type="pres">
      <dgm:prSet presAssocID="{ABED383E-072C-4EB3-83B3-C68C37086D8A}" presName="ParentText" presStyleLbl="node1" presStyleIdx="0" presStyleCnt="3">
        <dgm:presLayoutVars>
          <dgm:chMax val="1"/>
          <dgm:chPref val="1"/>
          <dgm:bulletEnabled val="1"/>
        </dgm:presLayoutVars>
      </dgm:prSet>
      <dgm:spPr/>
    </dgm:pt>
    <dgm:pt modelId="{7CF8D4AC-18CE-47DD-83B9-8D915D64843D}" type="pres">
      <dgm:prSet presAssocID="{ABED383E-072C-4EB3-83B3-C68C37086D8A}" presName="ChildText" presStyleLbl="revTx" presStyleIdx="0" presStyleCnt="3" custScaleX="260094" custLinFactNeighborX="87231" custLinFactNeighborY="757">
        <dgm:presLayoutVars>
          <dgm:chMax val="0"/>
          <dgm:chPref val="0"/>
          <dgm:bulletEnabled val="1"/>
        </dgm:presLayoutVars>
      </dgm:prSet>
      <dgm:spPr/>
    </dgm:pt>
    <dgm:pt modelId="{DA1E4161-C91E-42C1-9C21-6D4AA59414D2}" type="pres">
      <dgm:prSet presAssocID="{E589792D-1122-4B6D-AE7B-F2322C971967}" presName="sibTrans" presStyleCnt="0"/>
      <dgm:spPr/>
    </dgm:pt>
    <dgm:pt modelId="{08007CDC-D916-408E-B11A-E146D42FA054}" type="pres">
      <dgm:prSet presAssocID="{16676D64-C857-4131-BA6E-B71A4D1DEBE5}" presName="composite" presStyleCnt="0"/>
      <dgm:spPr/>
    </dgm:pt>
    <dgm:pt modelId="{D82C4515-A851-4E00-B726-E6B12C0539D1}" type="pres">
      <dgm:prSet presAssocID="{16676D64-C857-4131-BA6E-B71A4D1DEBE5}" presName="bentUpArrow1" presStyleLbl="alignImgPlace1" presStyleIdx="1" presStyleCnt="2"/>
      <dgm:spPr>
        <a:solidFill>
          <a:schemeClr val="bg1"/>
        </a:solidFill>
        <a:ln>
          <a:solidFill>
            <a:schemeClr val="bg1">
              <a:lumMod val="50000"/>
            </a:schemeClr>
          </a:solidFill>
        </a:ln>
      </dgm:spPr>
    </dgm:pt>
    <dgm:pt modelId="{9A4AB8BD-D0BE-4A44-9AA3-82A241C511FB}" type="pres">
      <dgm:prSet presAssocID="{16676D64-C857-4131-BA6E-B71A4D1DEBE5}" presName="ParentText" presStyleLbl="node1" presStyleIdx="1" presStyleCnt="3">
        <dgm:presLayoutVars>
          <dgm:chMax val="1"/>
          <dgm:chPref val="1"/>
          <dgm:bulletEnabled val="1"/>
        </dgm:presLayoutVars>
      </dgm:prSet>
      <dgm:spPr/>
    </dgm:pt>
    <dgm:pt modelId="{7B465F58-BAD4-4E2B-876E-D96B4736C832}" type="pres">
      <dgm:prSet presAssocID="{16676D64-C857-4131-BA6E-B71A4D1DEBE5}" presName="ChildText" presStyleLbl="revTx" presStyleIdx="1" presStyleCnt="3" custScaleX="317712" custLinFactX="19059" custLinFactNeighborX="100000" custLinFactNeighborY="-3997">
        <dgm:presLayoutVars>
          <dgm:chMax val="0"/>
          <dgm:chPref val="0"/>
          <dgm:bulletEnabled val="1"/>
        </dgm:presLayoutVars>
      </dgm:prSet>
      <dgm:spPr/>
    </dgm:pt>
    <dgm:pt modelId="{B19D62F0-04A2-40B7-8CA0-BDC6496D0BDD}" type="pres">
      <dgm:prSet presAssocID="{B5B7AF71-E112-45EA-A11E-753EA2269626}" presName="sibTrans" presStyleCnt="0"/>
      <dgm:spPr/>
    </dgm:pt>
    <dgm:pt modelId="{D6F36ED0-FF4F-4129-8572-79AD7F0CA7DA}" type="pres">
      <dgm:prSet presAssocID="{595D4969-0D8D-43D0-990D-563EDF2814B5}" presName="composite" presStyleCnt="0"/>
      <dgm:spPr/>
    </dgm:pt>
    <dgm:pt modelId="{047E0BC8-026B-45CB-9430-E76970E897E8}" type="pres">
      <dgm:prSet presAssocID="{595D4969-0D8D-43D0-990D-563EDF2814B5}" presName="ParentText" presStyleLbl="node1" presStyleIdx="2" presStyleCnt="3">
        <dgm:presLayoutVars>
          <dgm:chMax val="1"/>
          <dgm:chPref val="1"/>
          <dgm:bulletEnabled val="1"/>
        </dgm:presLayoutVars>
      </dgm:prSet>
      <dgm:spPr/>
    </dgm:pt>
    <dgm:pt modelId="{7B8E8BF1-8487-4717-8058-32629BE74DC2}" type="pres">
      <dgm:prSet presAssocID="{595D4969-0D8D-43D0-990D-563EDF2814B5}" presName="FinalChildText" presStyleLbl="revTx" presStyleIdx="2" presStyleCnt="3" custScaleX="190707" custScaleY="70710" custLinFactNeighborX="54078" custLinFactNeighborY="-3727">
        <dgm:presLayoutVars>
          <dgm:chMax val="0"/>
          <dgm:chPref val="0"/>
          <dgm:bulletEnabled val="1"/>
        </dgm:presLayoutVars>
      </dgm:prSet>
      <dgm:spPr/>
    </dgm:pt>
  </dgm:ptLst>
  <dgm:cxnLst>
    <dgm:cxn modelId="{94011403-3048-4615-BC17-6DCBF62AD998}" srcId="{FCE992E5-3217-4B8A-8B4F-11157CF53B60}" destId="{ABED383E-072C-4EB3-83B3-C68C37086D8A}" srcOrd="0" destOrd="0" parTransId="{6BF7B09C-25E0-4CC8-84C4-BE6C5A14087C}" sibTransId="{E589792D-1122-4B6D-AE7B-F2322C971967}"/>
    <dgm:cxn modelId="{5D220309-F246-4D89-B139-7E962B6D0473}" srcId="{FCE992E5-3217-4B8A-8B4F-11157CF53B60}" destId="{595D4969-0D8D-43D0-990D-563EDF2814B5}" srcOrd="2" destOrd="0" parTransId="{55F298E8-DC78-4F53-80E5-DFD765E8075D}" sibTransId="{F0522A5A-A57D-49D8-A0E2-453195B61B68}"/>
    <dgm:cxn modelId="{C34F8A37-C6A9-432D-BBCE-75A107CBA69F}" type="presOf" srcId="{ABED383E-072C-4EB3-83B3-C68C37086D8A}" destId="{80DDFA2E-8ED1-4096-9DAD-34404FDB33A1}" srcOrd="0" destOrd="0" presId="urn:microsoft.com/office/officeart/2005/8/layout/StepDownProcess"/>
    <dgm:cxn modelId="{C7DF0A5F-944C-4CF8-ADAB-71CDFB3B92D4}" srcId="{FCE992E5-3217-4B8A-8B4F-11157CF53B60}" destId="{16676D64-C857-4131-BA6E-B71A4D1DEBE5}" srcOrd="1" destOrd="0" parTransId="{62C50B53-E41F-43A3-AAD7-33BE8BCBCAD6}" sibTransId="{B5B7AF71-E112-45EA-A11E-753EA2269626}"/>
    <dgm:cxn modelId="{808DB443-8DC0-4C69-83B0-5690FC4A8548}" srcId="{ABED383E-072C-4EB3-83B3-C68C37086D8A}" destId="{F50D5915-E96C-46BD-B7B0-992AEAFF4B44}" srcOrd="0" destOrd="0" parTransId="{C74DFDFE-2E69-48CE-8C5C-783C073A87DE}" sibTransId="{3220261D-77CB-4604-B1D5-6D0567F3EF12}"/>
    <dgm:cxn modelId="{79CF4044-93F8-4E38-AF48-F3016029E074}" type="presOf" srcId="{E715A040-AD91-4ED5-9F7E-74298C0F3FAB}" destId="{7B465F58-BAD4-4E2B-876E-D96B4736C832}" srcOrd="0" destOrd="0" presId="urn:microsoft.com/office/officeart/2005/8/layout/StepDownProcess"/>
    <dgm:cxn modelId="{1D670D6B-97DE-4BBB-A032-5D023232E3A4}" srcId="{16676D64-C857-4131-BA6E-B71A4D1DEBE5}" destId="{35DEB39F-0BE1-4FD8-A35B-3B45F70F4C50}" srcOrd="2" destOrd="0" parTransId="{48BB8D11-DE7D-499D-85EB-3829D480F2A1}" sibTransId="{6E3EEA08-AF0D-4DBD-B7E2-51B0068EFBA5}"/>
    <dgm:cxn modelId="{B3DDF970-9A0D-4848-B25E-612DA6EC3B5C}" srcId="{595D4969-0D8D-43D0-990D-563EDF2814B5}" destId="{027263E9-B66B-4A69-9DA7-E86C4648845A}" srcOrd="1" destOrd="0" parTransId="{E56AA54F-0B89-496A-B483-20ABC85079B1}" sibTransId="{39A9EDA4-BFBF-4248-919B-A9DCB0EDC0F1}"/>
    <dgm:cxn modelId="{169D5877-24C2-4FE8-BF17-BD1272DBE08D}" type="presOf" srcId="{C09A7590-8B48-436D-940E-38FBC149BD51}" destId="{7CF8D4AC-18CE-47DD-83B9-8D915D64843D}" srcOrd="0" destOrd="2" presId="urn:microsoft.com/office/officeart/2005/8/layout/StepDownProcess"/>
    <dgm:cxn modelId="{CD77A07A-5F24-4C2D-BD71-1A902C5B477D}" type="presOf" srcId="{F50D5915-E96C-46BD-B7B0-992AEAFF4B44}" destId="{7CF8D4AC-18CE-47DD-83B9-8D915D64843D}" srcOrd="0" destOrd="0" presId="urn:microsoft.com/office/officeart/2005/8/layout/StepDownProcess"/>
    <dgm:cxn modelId="{B9FB567F-436C-4C0F-B9BF-4BB836E49883}" type="presOf" srcId="{027263E9-B66B-4A69-9DA7-E86C4648845A}" destId="{7B8E8BF1-8487-4717-8058-32629BE74DC2}" srcOrd="0" destOrd="1" presId="urn:microsoft.com/office/officeart/2005/8/layout/StepDownProcess"/>
    <dgm:cxn modelId="{EF58CD87-C406-46B5-8040-5AF95DB61871}" type="presOf" srcId="{16676D64-C857-4131-BA6E-B71A4D1DEBE5}" destId="{9A4AB8BD-D0BE-4A44-9AA3-82A241C511FB}" srcOrd="0" destOrd="0" presId="urn:microsoft.com/office/officeart/2005/8/layout/StepDownProcess"/>
    <dgm:cxn modelId="{2B5E228F-072D-4CFA-B228-C3FA6B2FAAAB}" srcId="{16676D64-C857-4131-BA6E-B71A4D1DEBE5}" destId="{E715A040-AD91-4ED5-9F7E-74298C0F3FAB}" srcOrd="0" destOrd="0" parTransId="{8B5D57BD-5BB3-4574-B309-2AFAA58BCB7D}" sibTransId="{B4BC600A-9B5A-431F-83D7-8E3009969BFC}"/>
    <dgm:cxn modelId="{D4203C9B-8623-49D5-B2D8-FB9563BF16A7}" srcId="{595D4969-0D8D-43D0-990D-563EDF2814B5}" destId="{3CEA43E3-BDDE-457D-9869-BF706B08A704}" srcOrd="0" destOrd="0" parTransId="{32A7F695-F418-45A4-89E3-129284482034}" sibTransId="{07124541-DCC2-48A5-B0DA-B92DABEA3484}"/>
    <dgm:cxn modelId="{824613A7-4455-4BCE-83BD-B698DC4C3789}" type="presOf" srcId="{3CEA43E3-BDDE-457D-9869-BF706B08A704}" destId="{7B8E8BF1-8487-4717-8058-32629BE74DC2}" srcOrd="0" destOrd="0" presId="urn:microsoft.com/office/officeart/2005/8/layout/StepDownProcess"/>
    <dgm:cxn modelId="{715661AD-DC07-458A-9ACE-80321AE9B02D}" srcId="{ABED383E-072C-4EB3-83B3-C68C37086D8A}" destId="{C09A7590-8B48-436D-940E-38FBC149BD51}" srcOrd="2" destOrd="0" parTransId="{D00C5EB1-04C4-4971-B5F6-D04CDBDFDDDD}" sibTransId="{A427997E-55DA-4234-906E-CC1DE237D791}"/>
    <dgm:cxn modelId="{B456A7BA-7631-43BE-9CCB-7B4AC484898A}" srcId="{ABED383E-072C-4EB3-83B3-C68C37086D8A}" destId="{A35C4948-B70C-4620-AA9F-BD780F9DD5AD}" srcOrd="1" destOrd="0" parTransId="{081BD08E-6368-4A76-ABF2-B1D7745E6F8D}" sibTransId="{2DD073C6-99CC-408F-B13F-A5705AE7D562}"/>
    <dgm:cxn modelId="{84E476D9-314E-4F3C-A73F-3E464EF245AA}" type="presOf" srcId="{8738B3BB-B794-4CE2-9130-FC4978E5678A}" destId="{7B465F58-BAD4-4E2B-876E-D96B4736C832}" srcOrd="0" destOrd="1" presId="urn:microsoft.com/office/officeart/2005/8/layout/StepDownProcess"/>
    <dgm:cxn modelId="{951489EF-9677-44FF-98DE-2A57AEAE88E7}" type="presOf" srcId="{A35C4948-B70C-4620-AA9F-BD780F9DD5AD}" destId="{7CF8D4AC-18CE-47DD-83B9-8D915D64843D}" srcOrd="0" destOrd="1" presId="urn:microsoft.com/office/officeart/2005/8/layout/StepDownProcess"/>
    <dgm:cxn modelId="{065475F7-E067-4389-99E4-BC68E07B889F}" type="presOf" srcId="{35DEB39F-0BE1-4FD8-A35B-3B45F70F4C50}" destId="{7B465F58-BAD4-4E2B-876E-D96B4736C832}" srcOrd="0" destOrd="2" presId="urn:microsoft.com/office/officeart/2005/8/layout/StepDownProcess"/>
    <dgm:cxn modelId="{6D1D03FA-AF9A-45F0-8AE3-8E00230181CB}" type="presOf" srcId="{595D4969-0D8D-43D0-990D-563EDF2814B5}" destId="{047E0BC8-026B-45CB-9430-E76970E897E8}" srcOrd="0" destOrd="0" presId="urn:microsoft.com/office/officeart/2005/8/layout/StepDownProcess"/>
    <dgm:cxn modelId="{31F7A8FC-57DC-45DA-A16E-63342C2187E9}" srcId="{16676D64-C857-4131-BA6E-B71A4D1DEBE5}" destId="{8738B3BB-B794-4CE2-9130-FC4978E5678A}" srcOrd="1" destOrd="0" parTransId="{3F50A473-1B3A-4557-BD1B-1FECB70BD8B6}" sibTransId="{82076104-BAFB-4304-8339-107C34E187AB}"/>
    <dgm:cxn modelId="{26C9C5FD-9CB8-4CCA-B262-EB3FC9ED535E}" type="presOf" srcId="{FCE992E5-3217-4B8A-8B4F-11157CF53B60}" destId="{DE489CDB-88DD-4D6B-B0B5-9CD12CFF4A38}" srcOrd="0" destOrd="0" presId="urn:microsoft.com/office/officeart/2005/8/layout/StepDownProcess"/>
    <dgm:cxn modelId="{A774537E-DD23-4B86-9D81-448FD3B6F0F6}" type="presParOf" srcId="{DE489CDB-88DD-4D6B-B0B5-9CD12CFF4A38}" destId="{4F9128FF-13E2-4F8C-8E89-F2A0F6A50466}" srcOrd="0" destOrd="0" presId="urn:microsoft.com/office/officeart/2005/8/layout/StepDownProcess"/>
    <dgm:cxn modelId="{2BBF1ABA-A4EA-4188-BE55-81A369165AA1}" type="presParOf" srcId="{4F9128FF-13E2-4F8C-8E89-F2A0F6A50466}" destId="{0A76B1D1-870A-4DAD-9C4B-F1E3AC35B516}" srcOrd="0" destOrd="0" presId="urn:microsoft.com/office/officeart/2005/8/layout/StepDownProcess"/>
    <dgm:cxn modelId="{FFF4DCBC-5CA7-44E1-B985-744057C7E59A}" type="presParOf" srcId="{4F9128FF-13E2-4F8C-8E89-F2A0F6A50466}" destId="{80DDFA2E-8ED1-4096-9DAD-34404FDB33A1}" srcOrd="1" destOrd="0" presId="urn:microsoft.com/office/officeart/2005/8/layout/StepDownProcess"/>
    <dgm:cxn modelId="{F5877B10-CE12-42D3-A665-559430070982}" type="presParOf" srcId="{4F9128FF-13E2-4F8C-8E89-F2A0F6A50466}" destId="{7CF8D4AC-18CE-47DD-83B9-8D915D64843D}" srcOrd="2" destOrd="0" presId="urn:microsoft.com/office/officeart/2005/8/layout/StepDownProcess"/>
    <dgm:cxn modelId="{9B270887-4C7B-4437-8E75-1C9D30D3A1FC}" type="presParOf" srcId="{DE489CDB-88DD-4D6B-B0B5-9CD12CFF4A38}" destId="{DA1E4161-C91E-42C1-9C21-6D4AA59414D2}" srcOrd="1" destOrd="0" presId="urn:microsoft.com/office/officeart/2005/8/layout/StepDownProcess"/>
    <dgm:cxn modelId="{C7AD2213-8ABA-4388-9004-DEC248D2BD5A}" type="presParOf" srcId="{DE489CDB-88DD-4D6B-B0B5-9CD12CFF4A38}" destId="{08007CDC-D916-408E-B11A-E146D42FA054}" srcOrd="2" destOrd="0" presId="urn:microsoft.com/office/officeart/2005/8/layout/StepDownProcess"/>
    <dgm:cxn modelId="{B93A4E4A-BAF0-4602-AC70-AAFE0CB2D48F}" type="presParOf" srcId="{08007CDC-D916-408E-B11A-E146D42FA054}" destId="{D82C4515-A851-4E00-B726-E6B12C0539D1}" srcOrd="0" destOrd="0" presId="urn:microsoft.com/office/officeart/2005/8/layout/StepDownProcess"/>
    <dgm:cxn modelId="{8F3689FF-D837-4CC1-BE41-69EE828E2AED}" type="presParOf" srcId="{08007CDC-D916-408E-B11A-E146D42FA054}" destId="{9A4AB8BD-D0BE-4A44-9AA3-82A241C511FB}" srcOrd="1" destOrd="0" presId="urn:microsoft.com/office/officeart/2005/8/layout/StepDownProcess"/>
    <dgm:cxn modelId="{3EDFD943-65E2-4E47-9922-EC6A7CBAA8CF}" type="presParOf" srcId="{08007CDC-D916-408E-B11A-E146D42FA054}" destId="{7B465F58-BAD4-4E2B-876E-D96B4736C832}" srcOrd="2" destOrd="0" presId="urn:microsoft.com/office/officeart/2005/8/layout/StepDownProcess"/>
    <dgm:cxn modelId="{6A3B9FDD-B1C0-4D0A-B7AC-3A50272111A8}" type="presParOf" srcId="{DE489CDB-88DD-4D6B-B0B5-9CD12CFF4A38}" destId="{B19D62F0-04A2-40B7-8CA0-BDC6496D0BDD}" srcOrd="3" destOrd="0" presId="urn:microsoft.com/office/officeart/2005/8/layout/StepDownProcess"/>
    <dgm:cxn modelId="{737C6BE3-E581-454A-B460-DD9FF508E4D1}" type="presParOf" srcId="{DE489CDB-88DD-4D6B-B0B5-9CD12CFF4A38}" destId="{D6F36ED0-FF4F-4129-8572-79AD7F0CA7DA}" srcOrd="4" destOrd="0" presId="urn:microsoft.com/office/officeart/2005/8/layout/StepDownProcess"/>
    <dgm:cxn modelId="{50E3F5E9-8AC3-47DF-A920-0C49AE6EE03B}" type="presParOf" srcId="{D6F36ED0-FF4F-4129-8572-79AD7F0CA7DA}" destId="{047E0BC8-026B-45CB-9430-E76970E897E8}" srcOrd="0" destOrd="0" presId="urn:microsoft.com/office/officeart/2005/8/layout/StepDownProcess"/>
    <dgm:cxn modelId="{9ED472DE-7C6B-4CC4-AD46-1A786EDE3725}" type="presParOf" srcId="{D6F36ED0-FF4F-4129-8572-79AD7F0CA7DA}" destId="{7B8E8BF1-8487-4717-8058-32629BE74DC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D3576-B83A-CA4A-8383-2544EC98D6D3}">
      <dsp:nvSpPr>
        <dsp:cNvPr id="0" name=""/>
        <dsp:cNvSpPr/>
      </dsp:nvSpPr>
      <dsp:spPr>
        <a:xfrm>
          <a:off x="1192391" y="1122763"/>
          <a:ext cx="1354770" cy="1354770"/>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b="1" kern="1200" dirty="0">
              <a:solidFill>
                <a:schemeClr val="bg1"/>
              </a:solidFill>
              <a:latin typeface="+mj-lt"/>
            </a:rPr>
            <a:t>No care</a:t>
          </a:r>
        </a:p>
      </dsp:txBody>
      <dsp:txXfrm>
        <a:off x="1390792" y="1321164"/>
        <a:ext cx="957968" cy="957968"/>
      </dsp:txXfrm>
    </dsp:sp>
    <dsp:sp modelId="{2F22BEB9-A8A2-E548-AC30-8A0DD0604F45}">
      <dsp:nvSpPr>
        <dsp:cNvPr id="0" name=""/>
        <dsp:cNvSpPr/>
      </dsp:nvSpPr>
      <dsp:spPr>
        <a:xfrm>
          <a:off x="2623347" y="1414031"/>
          <a:ext cx="785766" cy="785766"/>
        </a:xfrm>
        <a:prstGeom prst="mathPlus">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727500" y="1714508"/>
        <a:ext cx="577460" cy="184812"/>
      </dsp:txXfrm>
    </dsp:sp>
    <dsp:sp modelId="{8616EBBD-4C04-BE49-8E4F-F4586D6AAF21}">
      <dsp:nvSpPr>
        <dsp:cNvPr id="0" name=""/>
        <dsp:cNvSpPr/>
      </dsp:nvSpPr>
      <dsp:spPr>
        <a:xfrm>
          <a:off x="3628050" y="1100748"/>
          <a:ext cx="1354770" cy="1354770"/>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b="1" kern="1200" dirty="0">
              <a:solidFill>
                <a:schemeClr val="bg1"/>
              </a:solidFill>
              <a:latin typeface="+mj-lt"/>
            </a:rPr>
            <a:t>Toxic care</a:t>
          </a:r>
        </a:p>
      </dsp:txBody>
      <dsp:txXfrm>
        <a:off x="3826451" y="1299149"/>
        <a:ext cx="957968" cy="957968"/>
      </dsp:txXfrm>
    </dsp:sp>
    <dsp:sp modelId="{EFE36C52-0AF9-C746-AA8C-479C897BFB89}">
      <dsp:nvSpPr>
        <dsp:cNvPr id="0" name=""/>
        <dsp:cNvSpPr/>
      </dsp:nvSpPr>
      <dsp:spPr>
        <a:xfrm rot="58890">
          <a:off x="5296350" y="1583473"/>
          <a:ext cx="989921" cy="503974"/>
        </a:xfrm>
        <a:prstGeom prst="rightArrow">
          <a:avLst>
            <a:gd name="adj1" fmla="val 60000"/>
            <a:gd name="adj2" fmla="val 50000"/>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296361" y="1682973"/>
        <a:ext cx="838729" cy="302384"/>
      </dsp:txXfrm>
    </dsp:sp>
    <dsp:sp modelId="{15C7F9D6-B652-0E4F-B692-77A8FD6C77AF}">
      <dsp:nvSpPr>
        <dsp:cNvPr id="0" name=""/>
        <dsp:cNvSpPr/>
      </dsp:nvSpPr>
      <dsp:spPr>
        <a:xfrm>
          <a:off x="6552511" y="629938"/>
          <a:ext cx="2528759" cy="2480448"/>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FF00"/>
              </a:solidFill>
              <a:latin typeface="+mj-lt"/>
            </a:rPr>
            <a:t>Poor care</a:t>
          </a:r>
        </a:p>
        <a:p>
          <a:pPr marL="0" lvl="0" indent="0" algn="ctr" defTabSz="1244600">
            <a:lnSpc>
              <a:spcPct val="90000"/>
            </a:lnSpc>
            <a:spcBef>
              <a:spcPct val="0"/>
            </a:spcBef>
            <a:spcAft>
              <a:spcPct val="35000"/>
            </a:spcAft>
            <a:buNone/>
          </a:pPr>
          <a:r>
            <a:rPr lang="en-GB" sz="2000" kern="1200" dirty="0">
              <a:solidFill>
                <a:srgbClr val="FFFF00"/>
              </a:solidFill>
              <a:latin typeface="+mj-lt"/>
            </a:rPr>
            <a:t>Quality</a:t>
          </a:r>
        </a:p>
        <a:p>
          <a:pPr marL="0" lvl="0" indent="0" algn="ctr" defTabSz="1244600">
            <a:lnSpc>
              <a:spcPct val="90000"/>
            </a:lnSpc>
            <a:spcBef>
              <a:spcPct val="0"/>
            </a:spcBef>
            <a:spcAft>
              <a:spcPct val="35000"/>
            </a:spcAft>
            <a:buNone/>
          </a:pPr>
          <a:r>
            <a:rPr lang="en-GB" sz="2000" kern="1200" dirty="0">
              <a:solidFill>
                <a:srgbClr val="FFFF00"/>
              </a:solidFill>
              <a:latin typeface="+mj-lt"/>
            </a:rPr>
            <a:t>Safety</a:t>
          </a:r>
        </a:p>
      </dsp:txBody>
      <dsp:txXfrm>
        <a:off x="6922839" y="993191"/>
        <a:ext cx="1788103" cy="1753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6B1D1-870A-4DAD-9C4B-F1E3AC35B516}">
      <dsp:nvSpPr>
        <dsp:cNvPr id="0" name=""/>
        <dsp:cNvSpPr/>
      </dsp:nvSpPr>
      <dsp:spPr>
        <a:xfrm rot="5400000">
          <a:off x="1257987" y="1534334"/>
          <a:ext cx="1356986" cy="1544881"/>
        </a:xfrm>
        <a:prstGeom prst="bentUpArrow">
          <a:avLst>
            <a:gd name="adj1" fmla="val 32840"/>
            <a:gd name="adj2" fmla="val 25000"/>
            <a:gd name="adj3" fmla="val 35780"/>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DDFA2E-8ED1-4096-9DAD-34404FDB33A1}">
      <dsp:nvSpPr>
        <dsp:cNvPr id="0" name=""/>
        <dsp:cNvSpPr/>
      </dsp:nvSpPr>
      <dsp:spPr>
        <a:xfrm>
          <a:off x="898468" y="30087"/>
          <a:ext cx="2284367" cy="1598982"/>
        </a:xfrm>
        <a:prstGeom prst="roundRect">
          <a:avLst>
            <a:gd name="adj" fmla="val 1667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Identify the </a:t>
          </a:r>
          <a:r>
            <a:rPr lang="en-GB" sz="2800" b="1" kern="1200" dirty="0">
              <a:latin typeface="+mj-lt"/>
            </a:rPr>
            <a:t>key themes</a:t>
          </a:r>
        </a:p>
      </dsp:txBody>
      <dsp:txXfrm>
        <a:off x="976538" y="108157"/>
        <a:ext cx="2128227" cy="1442842"/>
      </dsp:txXfrm>
    </dsp:sp>
    <dsp:sp modelId="{7CF8D4AC-18CE-47DD-83B9-8D915D64843D}">
      <dsp:nvSpPr>
        <dsp:cNvPr id="0" name=""/>
        <dsp:cNvSpPr/>
      </dsp:nvSpPr>
      <dsp:spPr>
        <a:xfrm>
          <a:off x="3302192" y="192370"/>
          <a:ext cx="4321282" cy="129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j-lt"/>
            </a:rPr>
            <a:t>Knowledge</a:t>
          </a:r>
        </a:p>
        <a:p>
          <a:pPr marL="114300" lvl="1" indent="-114300" algn="l" defTabSz="666750">
            <a:lnSpc>
              <a:spcPct val="90000"/>
            </a:lnSpc>
            <a:spcBef>
              <a:spcPct val="0"/>
            </a:spcBef>
            <a:spcAft>
              <a:spcPct val="15000"/>
            </a:spcAft>
            <a:buChar char="•"/>
          </a:pPr>
          <a:r>
            <a:rPr lang="en-GB" sz="1500" kern="1200" dirty="0">
              <a:latin typeface="+mj-lt"/>
            </a:rPr>
            <a:t>Evidence</a:t>
          </a:r>
        </a:p>
        <a:p>
          <a:pPr marL="114300" lvl="1" indent="-114300" algn="l" defTabSz="666750">
            <a:lnSpc>
              <a:spcPct val="90000"/>
            </a:lnSpc>
            <a:spcBef>
              <a:spcPct val="0"/>
            </a:spcBef>
            <a:spcAft>
              <a:spcPct val="15000"/>
            </a:spcAft>
            <a:buChar char="•"/>
          </a:pPr>
          <a:r>
            <a:rPr lang="en-GB" sz="1500" kern="1200" dirty="0">
              <a:latin typeface="+mj-lt"/>
            </a:rPr>
            <a:t>Engagement with local stakeholders</a:t>
          </a:r>
        </a:p>
      </dsp:txBody>
      <dsp:txXfrm>
        <a:off x="3302192" y="192370"/>
        <a:ext cx="4321282" cy="1292368"/>
      </dsp:txXfrm>
    </dsp:sp>
    <dsp:sp modelId="{D82C4515-A851-4E00-B726-E6B12C0539D1}">
      <dsp:nvSpPr>
        <dsp:cNvPr id="0" name=""/>
        <dsp:cNvSpPr/>
      </dsp:nvSpPr>
      <dsp:spPr>
        <a:xfrm rot="5400000">
          <a:off x="3790334" y="3330520"/>
          <a:ext cx="1356986" cy="1544881"/>
        </a:xfrm>
        <a:prstGeom prst="bentUpArrow">
          <a:avLst>
            <a:gd name="adj1" fmla="val 32840"/>
            <a:gd name="adj2" fmla="val 25000"/>
            <a:gd name="adj3" fmla="val 35780"/>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9A4AB8BD-D0BE-4A44-9AA3-82A241C511FB}">
      <dsp:nvSpPr>
        <dsp:cNvPr id="0" name=""/>
        <dsp:cNvSpPr/>
      </dsp:nvSpPr>
      <dsp:spPr>
        <a:xfrm>
          <a:off x="3430815" y="1826273"/>
          <a:ext cx="2284367" cy="1598982"/>
        </a:xfrm>
        <a:prstGeom prst="roundRect">
          <a:avLst>
            <a:gd name="adj" fmla="val 1667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Identify the </a:t>
          </a:r>
          <a:r>
            <a:rPr lang="en-GB" sz="2800" b="1" kern="1200" dirty="0">
              <a:latin typeface="+mj-lt"/>
            </a:rPr>
            <a:t>areas for change</a:t>
          </a:r>
        </a:p>
      </dsp:txBody>
      <dsp:txXfrm>
        <a:off x="3508885" y="1904343"/>
        <a:ext cx="2128227" cy="1442842"/>
      </dsp:txXfrm>
    </dsp:sp>
    <dsp:sp modelId="{7B465F58-BAD4-4E2B-876E-D96B4736C832}">
      <dsp:nvSpPr>
        <dsp:cNvPr id="0" name=""/>
        <dsp:cNvSpPr/>
      </dsp:nvSpPr>
      <dsp:spPr>
        <a:xfrm>
          <a:off x="5884698" y="1927116"/>
          <a:ext cx="5278565" cy="129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j-lt"/>
            </a:rPr>
            <a:t>Overview of MH Services</a:t>
          </a:r>
        </a:p>
        <a:p>
          <a:pPr marL="114300" lvl="1" indent="-114300" algn="l" defTabSz="666750">
            <a:lnSpc>
              <a:spcPct val="90000"/>
            </a:lnSpc>
            <a:spcBef>
              <a:spcPct val="0"/>
            </a:spcBef>
            <a:spcAft>
              <a:spcPct val="15000"/>
            </a:spcAft>
            <a:buChar char="•"/>
          </a:pPr>
          <a:r>
            <a:rPr lang="en-GB" sz="1500" kern="1200" dirty="0">
              <a:latin typeface="+mj-lt"/>
            </a:rPr>
            <a:t>Overview of Community Assets</a:t>
          </a:r>
        </a:p>
        <a:p>
          <a:pPr marL="114300" lvl="1" indent="-114300" algn="l" defTabSz="666750">
            <a:lnSpc>
              <a:spcPct val="90000"/>
            </a:lnSpc>
            <a:spcBef>
              <a:spcPct val="0"/>
            </a:spcBef>
            <a:spcAft>
              <a:spcPct val="15000"/>
            </a:spcAft>
            <a:buChar char="•"/>
          </a:pPr>
          <a:r>
            <a:rPr lang="en-GB" sz="1500" kern="1200" dirty="0">
              <a:latin typeface="+mj-lt"/>
            </a:rPr>
            <a:t>Critical points of ethnic inequality in the care pathway</a:t>
          </a:r>
        </a:p>
      </dsp:txBody>
      <dsp:txXfrm>
        <a:off x="5884698" y="1927116"/>
        <a:ext cx="5278565" cy="1292368"/>
      </dsp:txXfrm>
    </dsp:sp>
    <dsp:sp modelId="{047E0BC8-026B-45CB-9430-E76970E897E8}">
      <dsp:nvSpPr>
        <dsp:cNvPr id="0" name=""/>
        <dsp:cNvSpPr/>
      </dsp:nvSpPr>
      <dsp:spPr>
        <a:xfrm>
          <a:off x="5963162" y="3622458"/>
          <a:ext cx="2284367" cy="1598982"/>
        </a:xfrm>
        <a:prstGeom prst="roundRect">
          <a:avLst>
            <a:gd name="adj" fmla="val 1667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Identify the </a:t>
          </a:r>
          <a:r>
            <a:rPr lang="en-GB" sz="2800" b="1" kern="1200" dirty="0">
              <a:latin typeface="+mj-lt"/>
            </a:rPr>
            <a:t>high impact interventions</a:t>
          </a:r>
        </a:p>
      </dsp:txBody>
      <dsp:txXfrm>
        <a:off x="6041232" y="3700528"/>
        <a:ext cx="2128227" cy="1442842"/>
      </dsp:txXfrm>
    </dsp:sp>
    <dsp:sp modelId="{7B8E8BF1-8487-4717-8058-32629BE74DC2}">
      <dsp:nvSpPr>
        <dsp:cNvPr id="0" name=""/>
        <dsp:cNvSpPr/>
      </dsp:nvSpPr>
      <dsp:spPr>
        <a:xfrm>
          <a:off x="8392480" y="3916058"/>
          <a:ext cx="3168465" cy="91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j-lt"/>
            </a:rPr>
            <a:t>Fit-for-purpose</a:t>
          </a:r>
        </a:p>
        <a:p>
          <a:pPr marL="114300" lvl="1" indent="-114300" algn="l" defTabSz="666750">
            <a:lnSpc>
              <a:spcPct val="90000"/>
            </a:lnSpc>
            <a:spcBef>
              <a:spcPct val="0"/>
            </a:spcBef>
            <a:spcAft>
              <a:spcPct val="15000"/>
            </a:spcAft>
            <a:buChar char="•"/>
          </a:pPr>
          <a:r>
            <a:rPr lang="en-GB" sz="1500" kern="1200" dirty="0">
              <a:latin typeface="+mj-lt"/>
            </a:rPr>
            <a:t>Deliverable in the local context</a:t>
          </a:r>
        </a:p>
      </dsp:txBody>
      <dsp:txXfrm>
        <a:off x="8392480" y="3916058"/>
        <a:ext cx="3168465" cy="9138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4F2A-485B-F54A-B735-F8A0BAE4B252}"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F4D6D-1ECC-D74C-8DEA-DC27188C77E8}" type="slidenum">
              <a:rPr lang="en-US" smtClean="0"/>
              <a:t>‹#›</a:t>
            </a:fld>
            <a:endParaRPr lang="en-US"/>
          </a:p>
        </p:txBody>
      </p:sp>
    </p:spTree>
    <p:extLst>
      <p:ext uri="{BB962C8B-B14F-4D97-AF65-F5344CB8AC3E}">
        <p14:creationId xmlns:p14="http://schemas.microsoft.com/office/powerpoint/2010/main" val="324724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F4D6D-1ECC-D74C-8DEA-DC27188C77E8}" type="slidenum">
              <a:rPr lang="en-US" smtClean="0"/>
              <a:t>1</a:t>
            </a:fld>
            <a:endParaRPr lang="en-US"/>
          </a:p>
        </p:txBody>
      </p:sp>
    </p:spTree>
    <p:extLst>
      <p:ext uri="{BB962C8B-B14F-4D97-AF65-F5344CB8AC3E}">
        <p14:creationId xmlns:p14="http://schemas.microsoft.com/office/powerpoint/2010/main" val="388613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2</a:t>
            </a:fld>
            <a:endParaRPr lang="en-US" dirty="0"/>
          </a:p>
        </p:txBody>
      </p:sp>
    </p:spTree>
    <p:extLst>
      <p:ext uri="{BB962C8B-B14F-4D97-AF65-F5344CB8AC3E}">
        <p14:creationId xmlns:p14="http://schemas.microsoft.com/office/powerpoint/2010/main" val="110578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10</a:t>
            </a:fld>
            <a:endParaRPr lang="en-US" dirty="0"/>
          </a:p>
        </p:txBody>
      </p:sp>
    </p:spTree>
    <p:extLst>
      <p:ext uri="{BB962C8B-B14F-4D97-AF65-F5344CB8AC3E}">
        <p14:creationId xmlns:p14="http://schemas.microsoft.com/office/powerpoint/2010/main" val="89284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Sashi – outline process of taking EMHIP from evidence base to development of interventions</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11</a:t>
            </a:fld>
            <a:endParaRPr lang="en-US" dirty="0"/>
          </a:p>
        </p:txBody>
      </p:sp>
    </p:spTree>
    <p:extLst>
      <p:ext uri="{BB962C8B-B14F-4D97-AF65-F5344CB8AC3E}">
        <p14:creationId xmlns:p14="http://schemas.microsoft.com/office/powerpoint/2010/main" val="263551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Sashi</a:t>
            </a:r>
            <a:r>
              <a:rPr lang="en-US" baseline="0" dirty="0"/>
              <a:t> – summarise key interventions and methodology for arriving at them</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12</a:t>
            </a:fld>
            <a:endParaRPr lang="en-US" dirty="0"/>
          </a:p>
        </p:txBody>
      </p:sp>
    </p:spTree>
    <p:extLst>
      <p:ext uri="{BB962C8B-B14F-4D97-AF65-F5344CB8AC3E}">
        <p14:creationId xmlns:p14="http://schemas.microsoft.com/office/powerpoint/2010/main" val="250213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Jayne</a:t>
            </a:r>
          </a:p>
        </p:txBody>
      </p:sp>
      <p:sp>
        <p:nvSpPr>
          <p:cNvPr id="4" name="Slide Number Placeholder 3"/>
          <p:cNvSpPr>
            <a:spLocks noGrp="1"/>
          </p:cNvSpPr>
          <p:nvPr>
            <p:ph type="sldNum" sz="quarter" idx="5"/>
          </p:nvPr>
        </p:nvSpPr>
        <p:spPr/>
        <p:txBody>
          <a:bodyPr/>
          <a:lstStyle/>
          <a:p>
            <a:fld id="{CA2D21D1-52E2-420B-B491-CFF6D7BB79FB}" type="slidenum">
              <a:rPr lang="en-US" smtClean="0"/>
              <a:pPr/>
              <a:t>13</a:t>
            </a:fld>
            <a:endParaRPr lang="en-US" dirty="0"/>
          </a:p>
        </p:txBody>
      </p:sp>
    </p:spTree>
    <p:extLst>
      <p:ext uri="{BB962C8B-B14F-4D97-AF65-F5344CB8AC3E}">
        <p14:creationId xmlns:p14="http://schemas.microsoft.com/office/powerpoint/2010/main" val="354135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14</a:t>
            </a:fld>
            <a:endParaRPr lang="en-US" dirty="0"/>
          </a:p>
        </p:txBody>
      </p:sp>
    </p:spTree>
    <p:extLst>
      <p:ext uri="{BB962C8B-B14F-4D97-AF65-F5344CB8AC3E}">
        <p14:creationId xmlns:p14="http://schemas.microsoft.com/office/powerpoint/2010/main" val="129346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F744-196D-8C4C-AFC8-856D59B80F80}"/>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B4A59B9-6A96-394F-BDCA-4CD37F6D3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79C78285-91BC-5A4B-BE65-1353F0AEFB02}"/>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5" name="Footer Placeholder 4">
            <a:extLst>
              <a:ext uri="{FF2B5EF4-FFF2-40B4-BE49-F238E27FC236}">
                <a16:creationId xmlns:a16="http://schemas.microsoft.com/office/drawing/2014/main" id="{E1373CC6-0F9E-9544-8BD7-790F9AADA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45023-D85B-A144-90C8-3FA5344C1AAC}"/>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149722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8996-7062-6C41-B32D-3E39A51CA5B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4A7BFF-2C2D-BC4B-B827-F2CC2D204C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0C6A92-20AA-7749-BE61-7A0BDE5F7883}"/>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5" name="Footer Placeholder 4">
            <a:extLst>
              <a:ext uri="{FF2B5EF4-FFF2-40B4-BE49-F238E27FC236}">
                <a16:creationId xmlns:a16="http://schemas.microsoft.com/office/drawing/2014/main" id="{99C91EEA-63B1-D544-8B47-3854B0FB3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DE870-B64B-A349-95B3-3D0166B7D688}"/>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10443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3C1C9-0AC1-D34F-BB0A-FC5EFBCBC7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F619EA-15F9-624B-923D-6B13733E36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3BA059-36CA-C64B-9DE5-A4406A65D72A}"/>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5" name="Footer Placeholder 4">
            <a:extLst>
              <a:ext uri="{FF2B5EF4-FFF2-40B4-BE49-F238E27FC236}">
                <a16:creationId xmlns:a16="http://schemas.microsoft.com/office/drawing/2014/main" id="{5AD7FFFC-5B21-4346-AEC3-CB8BA8820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28310-EFBB-7B42-B0BA-2AC447C28D60}"/>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15970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A923-AFEE-5E45-9620-7F1158FEC8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136AAC-E21C-AC43-B012-2E3874223D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C38DFC-8ACA-D647-927C-646385E6D968}"/>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5" name="Footer Placeholder 4">
            <a:extLst>
              <a:ext uri="{FF2B5EF4-FFF2-40B4-BE49-F238E27FC236}">
                <a16:creationId xmlns:a16="http://schemas.microsoft.com/office/drawing/2014/main" id="{A8AF26AF-F20F-6B46-A0CC-5AB42727E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BC2FB-74BC-9345-BD6D-C22298DB9165}"/>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237592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D94A-962F-354A-A641-E76B37666C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EFCE929-CF21-6247-8A34-99F52B115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111A62-B427-BB44-B4A0-003A187F56B5}"/>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5" name="Footer Placeholder 4">
            <a:extLst>
              <a:ext uri="{FF2B5EF4-FFF2-40B4-BE49-F238E27FC236}">
                <a16:creationId xmlns:a16="http://schemas.microsoft.com/office/drawing/2014/main" id="{B4E03AD2-35D7-9647-BFF6-18E895CD8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BE260-4D46-6B46-B0D4-A34BA93A6AD0}"/>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80259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734C-580E-4345-B6AB-E9217DD816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6CDF3A-A421-6B48-B0D6-8B77FB43A8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1F06F7-E14D-534F-8020-B3C275AD33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3306535-E410-4B4D-B5E2-748B56CAA5BE}"/>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6" name="Footer Placeholder 5">
            <a:extLst>
              <a:ext uri="{FF2B5EF4-FFF2-40B4-BE49-F238E27FC236}">
                <a16:creationId xmlns:a16="http://schemas.microsoft.com/office/drawing/2014/main" id="{6C978219-8FDC-C14F-980B-8A0C7304D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0B279-6B04-DA4D-899B-EC1612BCB0D3}"/>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62655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9038-83F5-7049-8D82-DB6BD867C7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DAB1BC-1D06-F94B-A0D2-D61863FA4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662F6E-0085-214D-9E03-31EE970106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4C4B3D-2FF1-FE4C-A794-AA3411244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CFA8F4-168E-A74D-9554-7931E6EC5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D36E549-1C90-414D-A683-676A3F4E8C88}"/>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8" name="Footer Placeholder 7">
            <a:extLst>
              <a:ext uri="{FF2B5EF4-FFF2-40B4-BE49-F238E27FC236}">
                <a16:creationId xmlns:a16="http://schemas.microsoft.com/office/drawing/2014/main" id="{2EEAD9EB-3D4A-A640-80C0-2FE286E8E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FDE4E-E08D-4946-8043-52893FB19F76}"/>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47181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5B1A-D983-7C40-8209-30BEE2B7516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B3EE682-8E67-8D44-BE6C-DA969C8A7A70}"/>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4" name="Footer Placeholder 3">
            <a:extLst>
              <a:ext uri="{FF2B5EF4-FFF2-40B4-BE49-F238E27FC236}">
                <a16:creationId xmlns:a16="http://schemas.microsoft.com/office/drawing/2014/main" id="{4C6B9564-B885-E04A-8FC8-B8C389E9C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2BF75-5567-4C45-B354-C30ABF2C46A2}"/>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7291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6FBE6-69DE-6A4B-8720-CC58632FC9ED}"/>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3" name="Footer Placeholder 2">
            <a:extLst>
              <a:ext uri="{FF2B5EF4-FFF2-40B4-BE49-F238E27FC236}">
                <a16:creationId xmlns:a16="http://schemas.microsoft.com/office/drawing/2014/main" id="{90797282-ED4C-EF49-A5D7-52BBB5F398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7C399-798C-5E4E-B742-400D1F5E0661}"/>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1907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75D0-E56A-EE46-B385-2920C667B4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44ABE2-854D-A244-8263-C66B032FE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9BC136-0510-1943-87A4-9527F30B7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2417B7-8024-514E-835E-DD5B7574670C}"/>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6" name="Footer Placeholder 5">
            <a:extLst>
              <a:ext uri="{FF2B5EF4-FFF2-40B4-BE49-F238E27FC236}">
                <a16:creationId xmlns:a16="http://schemas.microsoft.com/office/drawing/2014/main" id="{F496D637-A58D-E441-8E7E-60CCD3051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42E26-BBD4-454D-81DA-FC0778DCF9C2}"/>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4633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1CDB-F99D-D743-82D7-5B650AEC21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269B18-ABC6-2E4A-B09F-A5A07625E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3E7F4B-49DF-CE42-A2CE-755B33EE3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AC5254-9391-984F-ABB2-3020B91A91A7}"/>
              </a:ext>
            </a:extLst>
          </p:cNvPr>
          <p:cNvSpPr>
            <a:spLocks noGrp="1"/>
          </p:cNvSpPr>
          <p:nvPr>
            <p:ph type="dt" sz="half" idx="10"/>
          </p:nvPr>
        </p:nvSpPr>
        <p:spPr/>
        <p:txBody>
          <a:bodyPr/>
          <a:lstStyle/>
          <a:p>
            <a:fld id="{B40A7C6D-B193-8747-9136-6722FFEA1712}" type="datetimeFigureOut">
              <a:rPr lang="en-US" smtClean="0"/>
              <a:t>2/11/2021</a:t>
            </a:fld>
            <a:endParaRPr lang="en-US"/>
          </a:p>
        </p:txBody>
      </p:sp>
      <p:sp>
        <p:nvSpPr>
          <p:cNvPr id="6" name="Footer Placeholder 5">
            <a:extLst>
              <a:ext uri="{FF2B5EF4-FFF2-40B4-BE49-F238E27FC236}">
                <a16:creationId xmlns:a16="http://schemas.microsoft.com/office/drawing/2014/main" id="{DA3B8A9B-686B-DE4F-A4FA-6ABC90F21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0AE7E-2DAD-7447-AA80-3CB67E59D909}"/>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30622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76A7A-6DF5-2744-931B-3DFAE44B1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B8541A-1417-EC47-A648-3E0775AAE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84A133-D5E5-3D43-8044-D01692577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A7C6D-B193-8747-9136-6722FFEA1712}" type="datetimeFigureOut">
              <a:rPr lang="en-US" smtClean="0"/>
              <a:t>2/11/2021</a:t>
            </a:fld>
            <a:endParaRPr lang="en-US"/>
          </a:p>
        </p:txBody>
      </p:sp>
      <p:sp>
        <p:nvSpPr>
          <p:cNvPr id="5" name="Footer Placeholder 4">
            <a:extLst>
              <a:ext uri="{FF2B5EF4-FFF2-40B4-BE49-F238E27FC236}">
                <a16:creationId xmlns:a16="http://schemas.microsoft.com/office/drawing/2014/main" id="{4A805539-61F4-E144-BCB8-718856A17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867777-3812-424B-8CEC-5156FABDF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A5F27-41A2-BC40-8C7C-5D6B22D2F22E}" type="slidenum">
              <a:rPr lang="en-US" smtClean="0"/>
              <a:t>‹#›</a:t>
            </a:fld>
            <a:endParaRPr lang="en-US"/>
          </a:p>
        </p:txBody>
      </p:sp>
    </p:spTree>
    <p:extLst>
      <p:ext uri="{BB962C8B-B14F-4D97-AF65-F5344CB8AC3E}">
        <p14:creationId xmlns:p14="http://schemas.microsoft.com/office/powerpoint/2010/main" val="411243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5.jpe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3.jpg"/><Relationship Id="rId7" Type="http://schemas.openxmlformats.org/officeDocument/2006/relationships/image" Target="../media/image2.png"/><Relationship Id="rId12" Type="http://schemas.openxmlformats.org/officeDocument/2006/relationships/image" Target="../media/image59.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8.jpeg"/><Relationship Id="rId5" Type="http://schemas.openxmlformats.org/officeDocument/2006/relationships/image" Target="../media/image55.jpeg"/><Relationship Id="rId10" Type="http://schemas.openxmlformats.org/officeDocument/2006/relationships/image" Target="../media/image57.jpeg"/><Relationship Id="rId4" Type="http://schemas.openxmlformats.org/officeDocument/2006/relationships/image" Target="../media/image54.jpe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5.jp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4.png"/><Relationship Id="rId3" Type="http://schemas.openxmlformats.org/officeDocument/2006/relationships/image" Target="../media/image62.png"/><Relationship Id="rId21" Type="http://schemas.openxmlformats.org/officeDocument/2006/relationships/image" Target="../media/image77.png"/><Relationship Id="rId7" Type="http://schemas.microsoft.com/office/2007/relationships/hdphoto" Target="../media/hdphoto2.wdp"/><Relationship Id="rId12" Type="http://schemas.openxmlformats.org/officeDocument/2006/relationships/image" Target="../media/image40.png"/><Relationship Id="rId17" Type="http://schemas.openxmlformats.org/officeDocument/2006/relationships/image" Target="../media/image73.png"/><Relationship Id="rId25" Type="http://schemas.openxmlformats.org/officeDocument/2006/relationships/image" Target="../media/image3.png"/><Relationship Id="rId2" Type="http://schemas.openxmlformats.org/officeDocument/2006/relationships/image" Target="../media/image61.jpe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8.jpeg"/><Relationship Id="rId24" Type="http://schemas.openxmlformats.org/officeDocument/2006/relationships/image" Target="../media/image2.png"/><Relationship Id="rId5" Type="http://schemas.openxmlformats.org/officeDocument/2006/relationships/image" Target="../media/image63.png"/><Relationship Id="rId15" Type="http://schemas.openxmlformats.org/officeDocument/2006/relationships/image" Target="../media/image71.png"/><Relationship Id="rId23" Type="http://schemas.openxmlformats.org/officeDocument/2006/relationships/image" Target="../media/image79.png"/><Relationship Id="rId10" Type="http://schemas.openxmlformats.org/officeDocument/2006/relationships/image" Target="../media/image67.png"/><Relationship Id="rId19" Type="http://schemas.openxmlformats.org/officeDocument/2006/relationships/image" Target="../media/image75.png"/><Relationship Id="rId4" Type="http://schemas.microsoft.com/office/2007/relationships/hdphoto" Target="../media/hdphoto1.wdp"/><Relationship Id="rId9" Type="http://schemas.openxmlformats.org/officeDocument/2006/relationships/image" Target="../media/image66.jpeg"/><Relationship Id="rId14" Type="http://schemas.openxmlformats.org/officeDocument/2006/relationships/image" Target="../media/image70.jpeg"/><Relationship Id="rId22"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ame&#10;&#10;Description automatically generated">
            <a:extLst>
              <a:ext uri="{FF2B5EF4-FFF2-40B4-BE49-F238E27FC236}">
                <a16:creationId xmlns:a16="http://schemas.microsoft.com/office/drawing/2014/main" id="{4A001804-33D9-BE45-B8F8-10667CEA5D69}"/>
              </a:ext>
            </a:extLst>
          </p:cNvPr>
          <p:cNvPicPr>
            <a:picLocks noChangeAspect="1"/>
          </p:cNvPicPr>
          <p:nvPr/>
        </p:nvPicPr>
        <p:blipFill rotWithShape="1">
          <a:blip r:embed="rId3"/>
          <a:srcRect l="16834" t="16814" r="16023" b="19772"/>
          <a:stretch/>
        </p:blipFill>
        <p:spPr>
          <a:xfrm>
            <a:off x="8891180" y="383547"/>
            <a:ext cx="2699929" cy="2071827"/>
          </a:xfrm>
          <a:prstGeom prst="rect">
            <a:avLst/>
          </a:prstGeom>
        </p:spPr>
      </p:pic>
      <p:sp>
        <p:nvSpPr>
          <p:cNvPr id="2" name="Title 1">
            <a:extLst>
              <a:ext uri="{FF2B5EF4-FFF2-40B4-BE49-F238E27FC236}">
                <a16:creationId xmlns:a16="http://schemas.microsoft.com/office/drawing/2014/main" id="{F11C69FA-9D6B-684A-A921-ED455DBFA76D}"/>
              </a:ext>
            </a:extLst>
          </p:cNvPr>
          <p:cNvSpPr>
            <a:spLocks noGrp="1"/>
          </p:cNvSpPr>
          <p:nvPr>
            <p:ph type="ctrTitle"/>
          </p:nvPr>
        </p:nvSpPr>
        <p:spPr>
          <a:xfrm>
            <a:off x="745725" y="2217249"/>
            <a:ext cx="10923762" cy="1946783"/>
          </a:xfrm>
        </p:spPr>
        <p:txBody>
          <a:bodyPr>
            <a:normAutofit fontScale="90000"/>
          </a:bodyPr>
          <a:lstStyle/>
          <a:p>
            <a:pPr algn="l"/>
            <a:r>
              <a:rPr lang="en-US" sz="3600" b="1" dirty="0">
                <a:solidFill>
                  <a:srgbClr val="FF0000"/>
                </a:solidFill>
              </a:rPr>
              <a:t>Ethnicity &amp; Mental Health Improvement Project: </a:t>
            </a:r>
            <a:r>
              <a:rPr lang="en-US" sz="3600" b="1" i="1" dirty="0">
                <a:solidFill>
                  <a:srgbClr val="FF0000"/>
                </a:solidFill>
              </a:rPr>
              <a:t>A New Beginning </a:t>
            </a:r>
            <a:br>
              <a:rPr lang="en-US" sz="2400" i="1" dirty="0"/>
            </a:br>
            <a:br>
              <a:rPr lang="en-US" sz="2400" dirty="0"/>
            </a:br>
            <a:r>
              <a:rPr lang="en-US" sz="2400" b="1" dirty="0">
                <a:solidFill>
                  <a:schemeClr val="bg1">
                    <a:lumMod val="50000"/>
                  </a:schemeClr>
                </a:solidFill>
              </a:rPr>
              <a:t>Merton Mental Health Programme Board</a:t>
            </a:r>
            <a:br>
              <a:rPr lang="en-US" sz="2400" dirty="0">
                <a:solidFill>
                  <a:schemeClr val="bg1">
                    <a:lumMod val="50000"/>
                  </a:schemeClr>
                </a:solidFill>
              </a:rPr>
            </a:br>
            <a:r>
              <a:rPr lang="en-US" sz="2400" dirty="0">
                <a:solidFill>
                  <a:schemeClr val="bg1">
                    <a:lumMod val="50000"/>
                  </a:schemeClr>
                </a:solidFill>
              </a:rPr>
              <a:t>11 February 2021</a:t>
            </a:r>
          </a:p>
        </p:txBody>
      </p:sp>
      <p:sp>
        <p:nvSpPr>
          <p:cNvPr id="3" name="Subtitle 2">
            <a:extLst>
              <a:ext uri="{FF2B5EF4-FFF2-40B4-BE49-F238E27FC236}">
                <a16:creationId xmlns:a16="http://schemas.microsoft.com/office/drawing/2014/main" id="{BFAF14B2-EF0C-A549-A642-CD7083DBF23F}"/>
              </a:ext>
            </a:extLst>
          </p:cNvPr>
          <p:cNvSpPr>
            <a:spLocks noGrp="1"/>
          </p:cNvSpPr>
          <p:nvPr>
            <p:ph type="subTitle" idx="1"/>
          </p:nvPr>
        </p:nvSpPr>
        <p:spPr>
          <a:xfrm>
            <a:off x="745725" y="4537809"/>
            <a:ext cx="10845384" cy="1168652"/>
          </a:xfrm>
        </p:spPr>
        <p:txBody>
          <a:bodyPr>
            <a:normAutofit fontScale="62500" lnSpcReduction="20000"/>
          </a:bodyPr>
          <a:lstStyle/>
          <a:p>
            <a:pPr algn="l"/>
            <a:endParaRPr lang="en-US" sz="1600" b="1" dirty="0">
              <a:latin typeface="+mj-lt"/>
            </a:endParaRPr>
          </a:p>
          <a:p>
            <a:pPr algn="l"/>
            <a:r>
              <a:rPr lang="en-US" dirty="0">
                <a:latin typeface="+mj-lt"/>
              </a:rPr>
              <a:t>Professor Sashi Sashidharan: Consultant Psychiatrist, Hon Professor in the Institute of Health &amp; Wellbeing at University of Glasgow </a:t>
            </a:r>
          </a:p>
          <a:p>
            <a:pPr algn="l"/>
            <a:r>
              <a:rPr lang="en-US" dirty="0">
                <a:latin typeface="+mj-lt"/>
              </a:rPr>
              <a:t>Malik Gul: Director of Wandsworth Community Empowerment Network and PhD candidate in Social Networks and Healthcare, Dept of Primary Care &amp; Public Health, Imperial College London</a:t>
            </a:r>
          </a:p>
        </p:txBody>
      </p:sp>
      <p:grpSp>
        <p:nvGrpSpPr>
          <p:cNvPr id="8" name="Group 7">
            <a:extLst>
              <a:ext uri="{FF2B5EF4-FFF2-40B4-BE49-F238E27FC236}">
                <a16:creationId xmlns:a16="http://schemas.microsoft.com/office/drawing/2014/main" id="{CEC66C43-E1D4-4EC5-BDF6-5D380C17D117}"/>
              </a:ext>
            </a:extLst>
          </p:cNvPr>
          <p:cNvGrpSpPr/>
          <p:nvPr/>
        </p:nvGrpSpPr>
        <p:grpSpPr>
          <a:xfrm>
            <a:off x="1164486" y="6168469"/>
            <a:ext cx="9340511" cy="573579"/>
            <a:chOff x="1062838" y="6256692"/>
            <a:chExt cx="9340511" cy="573579"/>
          </a:xfrm>
        </p:grpSpPr>
        <p:pic>
          <p:nvPicPr>
            <p:cNvPr id="4" name="Picture 3" descr="logo">
              <a:extLst>
                <a:ext uri="{FF2B5EF4-FFF2-40B4-BE49-F238E27FC236}">
                  <a16:creationId xmlns:a16="http://schemas.microsoft.com/office/drawing/2014/main" id="{BD87B212-56CE-6446-A8F8-5A8F87573D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5" name="Picture 2" descr="South West London CCG">
              <a:extLst>
                <a:ext uri="{FF2B5EF4-FFF2-40B4-BE49-F238E27FC236}">
                  <a16:creationId xmlns:a16="http://schemas.microsoft.com/office/drawing/2014/main" id="{3EEE04B7-B476-8B4E-AEF0-A1DBCE20A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edback Live">
              <a:extLst>
                <a:ext uri="{FF2B5EF4-FFF2-40B4-BE49-F238E27FC236}">
                  <a16:creationId xmlns:a16="http://schemas.microsoft.com/office/drawing/2014/main" id="{1F92378F-0881-3946-B023-07CA220751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63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The Interventions</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111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noChangeArrowheads="1"/>
          </p:cNvSpPr>
          <p:nvPr>
            <p:ph type="title"/>
          </p:nvPr>
        </p:nvSpPr>
        <p:spPr>
          <a:xfrm>
            <a:off x="475268" y="55868"/>
            <a:ext cx="10922244" cy="1147861"/>
          </a:xfrm>
        </p:spPr>
        <p:txBody>
          <a:bodyPr>
            <a:normAutofit/>
          </a:bodyPr>
          <a:lstStyle/>
          <a:p>
            <a:pPr algn="ctr" eaLnBrk="1" hangingPunct="1"/>
            <a:r>
              <a:rPr lang="en-US" altLang="en-US" sz="3600" dirty="0">
                <a:solidFill>
                  <a:srgbClr val="FF0000"/>
                </a:solidFill>
              </a:rPr>
              <a:t>EMHIP: from evidence to interventions</a:t>
            </a:r>
          </a:p>
        </p:txBody>
      </p:sp>
      <p:graphicFrame>
        <p:nvGraphicFramePr>
          <p:cNvPr id="2" name="Diagram 1">
            <a:extLst>
              <a:ext uri="{FF2B5EF4-FFF2-40B4-BE49-F238E27FC236}">
                <a16:creationId xmlns:a16="http://schemas.microsoft.com/office/drawing/2014/main" id="{7908E79B-6798-40F1-9DCC-B61DA4DBCDDC}"/>
              </a:ext>
            </a:extLst>
          </p:cNvPr>
          <p:cNvGraphicFramePr/>
          <p:nvPr>
            <p:extLst>
              <p:ext uri="{D42A27DB-BD31-4B8C-83A1-F6EECF244321}">
                <p14:modId xmlns:p14="http://schemas.microsoft.com/office/powerpoint/2010/main" val="3430028859"/>
              </p:ext>
            </p:extLst>
          </p:nvPr>
        </p:nvGraphicFramePr>
        <p:xfrm>
          <a:off x="315527" y="1203729"/>
          <a:ext cx="11560946" cy="525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2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48" y="91830"/>
            <a:ext cx="7741920" cy="1143000"/>
          </a:xfrm>
        </p:spPr>
        <p:txBody>
          <a:bodyPr>
            <a:noAutofit/>
          </a:bodyPr>
          <a:lstStyle/>
          <a:p>
            <a:pPr algn="ctr"/>
            <a:r>
              <a:rPr lang="en-US" sz="3600" dirty="0">
                <a:solidFill>
                  <a:srgbClr val="FF0000"/>
                </a:solidFill>
              </a:rPr>
              <a:t>Five Key Interventions</a:t>
            </a:r>
            <a:endParaRPr lang="en-GB" sz="3600" dirty="0">
              <a:solidFill>
                <a:srgbClr val="FF0000"/>
              </a:solidFill>
            </a:endParaRPr>
          </a:p>
        </p:txBody>
      </p:sp>
      <p:sp>
        <p:nvSpPr>
          <p:cNvPr id="3" name="Content Placeholder 2"/>
          <p:cNvSpPr>
            <a:spLocks noGrp="1"/>
          </p:cNvSpPr>
          <p:nvPr>
            <p:ph idx="1"/>
          </p:nvPr>
        </p:nvSpPr>
        <p:spPr>
          <a:xfrm>
            <a:off x="593948" y="1320556"/>
            <a:ext cx="11274202" cy="4633280"/>
          </a:xfrm>
        </p:spPr>
        <p:txBody>
          <a:bodyPr>
            <a:noAutofit/>
          </a:bodyPr>
          <a:lstStyle/>
          <a:p>
            <a:pPr marL="342900" indent="-342900" algn="just">
              <a:buFont typeface="+mj-lt"/>
              <a:buAutoNum type="arabicPeriod"/>
            </a:pPr>
            <a:r>
              <a:rPr lang="en-US" sz="2400" dirty="0">
                <a:latin typeface="+mj-lt"/>
              </a:rPr>
              <a:t>Establish Mental Health and Wellbeing Hubs with </a:t>
            </a:r>
            <a:r>
              <a:rPr lang="en-GB" sz="2400" dirty="0">
                <a:latin typeface="+mj-lt"/>
              </a:rPr>
              <a:t>Community Embedded MH Workers</a:t>
            </a:r>
          </a:p>
          <a:p>
            <a:pPr marL="342900" indent="-342900" algn="just">
              <a:buFont typeface="+mj-lt"/>
              <a:buAutoNum type="arabicPeriod"/>
            </a:pPr>
            <a:r>
              <a:rPr lang="en-US" sz="2400" dirty="0">
                <a:latin typeface="+mj-lt"/>
              </a:rPr>
              <a:t>Increase BME service options</a:t>
            </a:r>
          </a:p>
          <a:p>
            <a:pPr marL="742950" lvl="1" indent="-285750" algn="just"/>
            <a:r>
              <a:rPr lang="en-US" sz="2100" dirty="0">
                <a:latin typeface="+mj-lt"/>
              </a:rPr>
              <a:t>Crisis residential alternatives: Crisis House and Crisis Family Placements </a:t>
            </a:r>
          </a:p>
          <a:p>
            <a:pPr marL="742950" lvl="1" indent="-285750" algn="just"/>
            <a:r>
              <a:rPr lang="en-US" sz="2100" dirty="0">
                <a:latin typeface="+mj-lt"/>
              </a:rPr>
              <a:t>Enhanced support for people with SMI: Community partnerships</a:t>
            </a:r>
          </a:p>
          <a:p>
            <a:pPr marL="742950" lvl="1" indent="-285750" algn="just"/>
            <a:r>
              <a:rPr lang="en-US" sz="2100" dirty="0">
                <a:latin typeface="+mj-lt"/>
              </a:rPr>
              <a:t>Assertive Community Treatment: SMI + MHA + CJS + non-adherence </a:t>
            </a:r>
          </a:p>
          <a:p>
            <a:pPr marL="0" indent="0" algn="just">
              <a:buNone/>
            </a:pPr>
            <a:r>
              <a:rPr lang="en-US" sz="2400" dirty="0">
                <a:latin typeface="+mj-lt"/>
              </a:rPr>
              <a:t>3</a:t>
            </a:r>
            <a:r>
              <a:rPr lang="en-US" dirty="0">
                <a:latin typeface="+mj-lt"/>
              </a:rPr>
              <a:t>. </a:t>
            </a:r>
            <a:r>
              <a:rPr lang="en-US" sz="2400" dirty="0">
                <a:latin typeface="+mj-lt"/>
              </a:rPr>
              <a:t>Reduce restrictive/coercive practices </a:t>
            </a:r>
          </a:p>
          <a:p>
            <a:pPr lvl="1" algn="just"/>
            <a:r>
              <a:rPr lang="en-US" sz="2100" dirty="0">
                <a:latin typeface="+mj-lt"/>
              </a:rPr>
              <a:t>Reduce MHA admissions</a:t>
            </a:r>
          </a:p>
          <a:p>
            <a:pPr lvl="1" algn="just"/>
            <a:r>
              <a:rPr lang="en-US" sz="2100" dirty="0">
                <a:latin typeface="+mj-lt"/>
              </a:rPr>
              <a:t>Eliminating the use of Restraint &amp; Control </a:t>
            </a:r>
          </a:p>
          <a:p>
            <a:pPr marL="0" indent="0" algn="just">
              <a:buNone/>
            </a:pPr>
            <a:r>
              <a:rPr lang="en-US" sz="2400" dirty="0">
                <a:latin typeface="+mj-lt"/>
              </a:rPr>
              <a:t>4. Enhance inpatient care</a:t>
            </a:r>
          </a:p>
          <a:p>
            <a:pPr lvl="1" algn="just"/>
            <a:r>
              <a:rPr lang="en-US" sz="2100" dirty="0">
                <a:latin typeface="+mj-lt"/>
              </a:rPr>
              <a:t>Community involvement in inpatient care</a:t>
            </a:r>
          </a:p>
          <a:p>
            <a:pPr lvl="1" algn="just"/>
            <a:r>
              <a:rPr lang="en-GB" sz="2100" dirty="0">
                <a:latin typeface="+mj-lt"/>
              </a:rPr>
              <a:t>Cultural mediation</a:t>
            </a:r>
          </a:p>
          <a:p>
            <a:pPr marL="0" indent="0" algn="just">
              <a:buNone/>
            </a:pPr>
            <a:r>
              <a:rPr lang="en-US" sz="2400" dirty="0">
                <a:latin typeface="+mj-lt"/>
              </a:rPr>
              <a:t>5. Ensure Culturally Capable Workforce</a:t>
            </a:r>
            <a:endParaRPr lang="en-GB" sz="2400" dirty="0">
              <a:latin typeface="+mj-lt"/>
            </a:endParaRPr>
          </a:p>
          <a:p>
            <a:pPr marL="342900" indent="-342900" algn="just">
              <a:buFont typeface="+mj-lt"/>
              <a:buAutoNum type="arabicPeriod"/>
            </a:pPr>
            <a:endParaRPr lang="en-US" sz="2400" dirty="0">
              <a:latin typeface="+mj-lt"/>
            </a:endParaRPr>
          </a:p>
          <a:p>
            <a:pPr algn="just"/>
            <a:endParaRPr lang="en-GB" sz="1800" dirty="0"/>
          </a:p>
        </p:txBody>
      </p:sp>
    </p:spTree>
    <p:extLst>
      <p:ext uri="{BB962C8B-B14F-4D97-AF65-F5344CB8AC3E}">
        <p14:creationId xmlns:p14="http://schemas.microsoft.com/office/powerpoint/2010/main" val="318323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1889658" y="1219764"/>
            <a:ext cx="2733979" cy="577081"/>
          </a:xfrm>
          <a:prstGeom prst="rect">
            <a:avLst/>
          </a:prstGeom>
          <a:noFill/>
          <a:ln w="28575">
            <a:solidFill>
              <a:srgbClr val="2AB4AB"/>
            </a:solidFill>
          </a:ln>
        </p:spPr>
        <p:txBody>
          <a:bodyPr wrap="square" rtlCol="0">
            <a:spAutoFit/>
          </a:bodyPr>
          <a:lstStyle/>
          <a:p>
            <a:pPr algn="ctr"/>
            <a:r>
              <a:rPr lang="en-GB" sz="1050" b="1" dirty="0">
                <a:solidFill>
                  <a:schemeClr val="tx1">
                    <a:lumMod val="50000"/>
                    <a:lumOff val="50000"/>
                  </a:schemeClr>
                </a:solidFill>
                <a:latin typeface="+mj-lt"/>
              </a:rPr>
              <a:t>Early Detection High Impact Interventions:</a:t>
            </a:r>
          </a:p>
          <a:p>
            <a:pPr algn="ctr"/>
            <a:r>
              <a:rPr lang="en-GB" sz="1050" dirty="0">
                <a:solidFill>
                  <a:schemeClr val="tx1">
                    <a:lumMod val="50000"/>
                    <a:lumOff val="50000"/>
                  </a:schemeClr>
                </a:solidFill>
                <a:latin typeface="+mj-lt"/>
              </a:rPr>
              <a:t>Mental Health &amp; Wellbeing Hubs</a:t>
            </a:r>
          </a:p>
          <a:p>
            <a:pPr algn="ctr"/>
            <a:r>
              <a:rPr lang="en-GB" sz="1050" dirty="0">
                <a:solidFill>
                  <a:schemeClr val="tx1">
                    <a:lumMod val="50000"/>
                    <a:lumOff val="50000"/>
                  </a:schemeClr>
                </a:solidFill>
                <a:latin typeface="+mj-lt"/>
              </a:rPr>
              <a:t>Community Mental Health Workers</a:t>
            </a:r>
            <a:r>
              <a:rPr lang="en-GB" sz="1050" b="1" dirty="0">
                <a:solidFill>
                  <a:schemeClr val="tx1">
                    <a:lumMod val="50000"/>
                    <a:lumOff val="50000"/>
                  </a:schemeClr>
                </a:solidFill>
                <a:latin typeface="+mj-lt"/>
              </a:rPr>
              <a:t> </a:t>
            </a:r>
            <a:endParaRPr lang="en-GB" sz="1050" dirty="0">
              <a:solidFill>
                <a:schemeClr val="tx1">
                  <a:lumMod val="50000"/>
                  <a:lumOff val="50000"/>
                </a:schemeClr>
              </a:solidFill>
              <a:latin typeface="+mj-lt"/>
            </a:endParaRPr>
          </a:p>
        </p:txBody>
      </p:sp>
      <p:sp>
        <p:nvSpPr>
          <p:cNvPr id="15" name="5-Point Star 14"/>
          <p:cNvSpPr/>
          <p:nvPr/>
        </p:nvSpPr>
        <p:spPr>
          <a:xfrm>
            <a:off x="4422409" y="1012993"/>
            <a:ext cx="402457" cy="37127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Rectangle 6"/>
          <p:cNvSpPr/>
          <p:nvPr/>
        </p:nvSpPr>
        <p:spPr>
          <a:xfrm>
            <a:off x="11874575" y="-2399735"/>
            <a:ext cx="2702257" cy="1055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86762" y="72303"/>
            <a:ext cx="11838260" cy="615553"/>
          </a:xfrm>
          <a:prstGeom prst="rect">
            <a:avLst/>
          </a:prstGeom>
          <a:noFill/>
        </p:spPr>
        <p:txBody>
          <a:bodyPr wrap="square" rtlCol="0">
            <a:spAutoFit/>
          </a:bodyPr>
          <a:lstStyle/>
          <a:p>
            <a:pPr algn="ctr"/>
            <a:r>
              <a:rPr lang="en-GB" altLang="en-US" sz="3400" dirty="0">
                <a:solidFill>
                  <a:srgbClr val="FF0000"/>
                </a:solidFill>
                <a:latin typeface="+mj-lt"/>
              </a:rPr>
              <a:t>Proposed high-level MH patient pathway</a:t>
            </a:r>
            <a:endParaRPr lang="en-GB" sz="3400" dirty="0">
              <a:solidFill>
                <a:srgbClr val="FF0000"/>
              </a:solidFill>
              <a:latin typeface="+mj-lt"/>
              <a:ea typeface="+mj-ea"/>
              <a:cs typeface="+mj-cs"/>
            </a:endParaRPr>
          </a:p>
        </p:txBody>
      </p:sp>
      <p:sp>
        <p:nvSpPr>
          <p:cNvPr id="13" name="TextBox 12"/>
          <p:cNvSpPr txBox="1"/>
          <p:nvPr/>
        </p:nvSpPr>
        <p:spPr>
          <a:xfrm>
            <a:off x="4481611" y="1056680"/>
            <a:ext cx="284052" cy="307777"/>
          </a:xfrm>
          <a:prstGeom prst="rect">
            <a:avLst/>
          </a:prstGeom>
          <a:noFill/>
        </p:spPr>
        <p:txBody>
          <a:bodyPr wrap="square" rtlCol="0">
            <a:spAutoFit/>
          </a:bodyPr>
          <a:lstStyle/>
          <a:p>
            <a:r>
              <a:rPr lang="en-GB" sz="1400" b="1" dirty="0">
                <a:solidFill>
                  <a:schemeClr val="bg1"/>
                </a:solidFill>
                <a:latin typeface="+mj-lt"/>
              </a:rPr>
              <a:t>1</a:t>
            </a:r>
          </a:p>
        </p:txBody>
      </p:sp>
      <p:sp>
        <p:nvSpPr>
          <p:cNvPr id="429" name="Freeform: Shape 428">
            <a:extLst>
              <a:ext uri="{FF2B5EF4-FFF2-40B4-BE49-F238E27FC236}">
                <a16:creationId xmlns:a16="http://schemas.microsoft.com/office/drawing/2014/main" id="{3CA3757F-271B-4D31-B5E9-C91DA716058E}"/>
              </a:ext>
            </a:extLst>
          </p:cNvPr>
          <p:cNvSpPr/>
          <p:nvPr/>
        </p:nvSpPr>
        <p:spPr>
          <a:xfrm>
            <a:off x="677175" y="1830165"/>
            <a:ext cx="10857435" cy="4620085"/>
          </a:xfrm>
          <a:custGeom>
            <a:avLst/>
            <a:gdLst>
              <a:gd name="connsiteX0" fmla="*/ 0 w 8515205"/>
              <a:gd name="connsiteY0" fmla="*/ 0 h 4533348"/>
              <a:gd name="connsiteX1" fmla="*/ 6596885 w 8515205"/>
              <a:gd name="connsiteY1" fmla="*/ 0 h 4533348"/>
              <a:gd name="connsiteX2" fmla="*/ 6596886 w 8515205"/>
              <a:gd name="connsiteY2" fmla="*/ 0 h 4533348"/>
              <a:gd name="connsiteX3" fmla="*/ 6610604 w 8515205"/>
              <a:gd name="connsiteY3" fmla="*/ 0 h 4533348"/>
              <a:gd name="connsiteX4" fmla="*/ 6610604 w 8515205"/>
              <a:gd name="connsiteY4" fmla="*/ 693 h 4533348"/>
              <a:gd name="connsiteX5" fmla="*/ 6719474 w 8515205"/>
              <a:gd name="connsiteY5" fmla="*/ 6190 h 4533348"/>
              <a:gd name="connsiteX6" fmla="*/ 7795869 w 8515205"/>
              <a:gd name="connsiteY6" fmla="*/ 1198984 h 4533348"/>
              <a:gd name="connsiteX7" fmla="*/ 6719474 w 8515205"/>
              <a:gd name="connsiteY7" fmla="*/ 2391778 h 4533348"/>
              <a:gd name="connsiteX8" fmla="*/ 6610603 w 8515205"/>
              <a:gd name="connsiteY8" fmla="*/ 2397275 h 4533348"/>
              <a:gd name="connsiteX9" fmla="*/ 6610603 w 8515205"/>
              <a:gd name="connsiteY9" fmla="*/ 2398726 h 4533348"/>
              <a:gd name="connsiteX10" fmla="*/ 1605528 w 8515205"/>
              <a:gd name="connsiteY10" fmla="*/ 2398726 h 4533348"/>
              <a:gd name="connsiteX11" fmla="*/ 1605528 w 8515205"/>
              <a:gd name="connsiteY11" fmla="*/ 2399037 h 4533348"/>
              <a:gd name="connsiteX12" fmla="*/ 670201 w 8515205"/>
              <a:gd name="connsiteY12" fmla="*/ 3334364 h 4533348"/>
              <a:gd name="connsiteX13" fmla="*/ 1509896 w 8515205"/>
              <a:gd name="connsiteY13" fmla="*/ 4264862 h 4533348"/>
              <a:gd name="connsiteX14" fmla="*/ 1603607 w 8515205"/>
              <a:gd name="connsiteY14" fmla="*/ 4269594 h 4533348"/>
              <a:gd name="connsiteX15" fmla="*/ 8515205 w 8515205"/>
              <a:gd name="connsiteY15" fmla="*/ 4269594 h 4533348"/>
              <a:gd name="connsiteX16" fmla="*/ 8515205 w 8515205"/>
              <a:gd name="connsiteY16" fmla="*/ 4533347 h 4533348"/>
              <a:gd name="connsiteX17" fmla="*/ 1605528 w 8515205"/>
              <a:gd name="connsiteY17" fmla="*/ 4533347 h 4533348"/>
              <a:gd name="connsiteX18" fmla="*/ 1605528 w 8515205"/>
              <a:gd name="connsiteY18" fmla="*/ 4533348 h 4533348"/>
              <a:gd name="connsiteX19" fmla="*/ 1605510 w 8515205"/>
              <a:gd name="connsiteY19" fmla="*/ 4533347 h 4533348"/>
              <a:gd name="connsiteX20" fmla="*/ 1600200 w 8515205"/>
              <a:gd name="connsiteY20" fmla="*/ 4533347 h 4533348"/>
              <a:gd name="connsiteX21" fmla="*/ 1600200 w 8515205"/>
              <a:gd name="connsiteY21" fmla="*/ 4533079 h 4533348"/>
              <a:gd name="connsiteX22" fmla="*/ 1482939 w 8515205"/>
              <a:gd name="connsiteY22" fmla="*/ 4527158 h 4533348"/>
              <a:gd name="connsiteX23" fmla="*/ 406544 w 8515205"/>
              <a:gd name="connsiteY23" fmla="*/ 3334364 h 4533348"/>
              <a:gd name="connsiteX24" fmla="*/ 1482939 w 8515205"/>
              <a:gd name="connsiteY24" fmla="*/ 2141570 h 4533348"/>
              <a:gd name="connsiteX25" fmla="*/ 1600199 w 8515205"/>
              <a:gd name="connsiteY25" fmla="*/ 2135649 h 4533348"/>
              <a:gd name="connsiteX26" fmla="*/ 1600199 w 8515205"/>
              <a:gd name="connsiteY26" fmla="*/ 2135380 h 4533348"/>
              <a:gd name="connsiteX27" fmla="*/ 1605528 w 8515205"/>
              <a:gd name="connsiteY27" fmla="*/ 2135380 h 4533348"/>
              <a:gd name="connsiteX28" fmla="*/ 6596885 w 8515205"/>
              <a:gd name="connsiteY28" fmla="*/ 2135380 h 4533348"/>
              <a:gd name="connsiteX29" fmla="*/ 6596885 w 8515205"/>
              <a:gd name="connsiteY29" fmla="*/ 2134311 h 4533348"/>
              <a:gd name="connsiteX30" fmla="*/ 7532212 w 8515205"/>
              <a:gd name="connsiteY30" fmla="*/ 1198984 h 4533348"/>
              <a:gd name="connsiteX31" fmla="*/ 6596885 w 8515205"/>
              <a:gd name="connsiteY31" fmla="*/ 263657 h 4533348"/>
              <a:gd name="connsiteX32" fmla="*/ 6596885 w 8515205"/>
              <a:gd name="connsiteY32" fmla="*/ 263346 h 4533348"/>
              <a:gd name="connsiteX33" fmla="*/ 0 w 8515205"/>
              <a:gd name="connsiteY33" fmla="*/ 263346 h 45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15205" h="4533348">
                <a:moveTo>
                  <a:pt x="0" y="0"/>
                </a:moveTo>
                <a:lnTo>
                  <a:pt x="6596885" y="0"/>
                </a:lnTo>
                <a:lnTo>
                  <a:pt x="6596886" y="0"/>
                </a:lnTo>
                <a:lnTo>
                  <a:pt x="6610604" y="0"/>
                </a:lnTo>
                <a:lnTo>
                  <a:pt x="6610604" y="693"/>
                </a:lnTo>
                <a:lnTo>
                  <a:pt x="6719474" y="6190"/>
                </a:lnTo>
                <a:cubicBezTo>
                  <a:pt x="7324070" y="67590"/>
                  <a:pt x="7795869" y="578189"/>
                  <a:pt x="7795869" y="1198984"/>
                </a:cubicBezTo>
                <a:cubicBezTo>
                  <a:pt x="7795869" y="1819779"/>
                  <a:pt x="7324070" y="2330378"/>
                  <a:pt x="6719474" y="2391778"/>
                </a:cubicBezTo>
                <a:lnTo>
                  <a:pt x="6610603" y="2397275"/>
                </a:lnTo>
                <a:lnTo>
                  <a:pt x="6610603" y="2398726"/>
                </a:lnTo>
                <a:lnTo>
                  <a:pt x="1605528" y="2398726"/>
                </a:lnTo>
                <a:lnTo>
                  <a:pt x="1605528" y="2399037"/>
                </a:lnTo>
                <a:cubicBezTo>
                  <a:pt x="1088961" y="2399037"/>
                  <a:pt x="670201" y="2817797"/>
                  <a:pt x="670201" y="3334364"/>
                </a:cubicBezTo>
                <a:cubicBezTo>
                  <a:pt x="670201" y="3818645"/>
                  <a:pt x="1038252" y="4216964"/>
                  <a:pt x="1509896" y="4264862"/>
                </a:cubicBezTo>
                <a:lnTo>
                  <a:pt x="1603607" y="4269594"/>
                </a:lnTo>
                <a:lnTo>
                  <a:pt x="8515205" y="4269594"/>
                </a:lnTo>
                <a:lnTo>
                  <a:pt x="8515205" y="4533347"/>
                </a:lnTo>
                <a:lnTo>
                  <a:pt x="1605528" y="4533347"/>
                </a:lnTo>
                <a:lnTo>
                  <a:pt x="1605528" y="4533348"/>
                </a:lnTo>
                <a:lnTo>
                  <a:pt x="1605510" y="4533347"/>
                </a:lnTo>
                <a:lnTo>
                  <a:pt x="1600200" y="4533347"/>
                </a:lnTo>
                <a:lnTo>
                  <a:pt x="1600200" y="4533079"/>
                </a:lnTo>
                <a:lnTo>
                  <a:pt x="1482939" y="4527158"/>
                </a:lnTo>
                <a:cubicBezTo>
                  <a:pt x="878343" y="4465758"/>
                  <a:pt x="406544" y="3955158"/>
                  <a:pt x="406544" y="3334364"/>
                </a:cubicBezTo>
                <a:cubicBezTo>
                  <a:pt x="406544" y="2713569"/>
                  <a:pt x="878343" y="2202970"/>
                  <a:pt x="1482939" y="2141570"/>
                </a:cubicBezTo>
                <a:lnTo>
                  <a:pt x="1600199" y="2135649"/>
                </a:lnTo>
                <a:lnTo>
                  <a:pt x="1600199" y="2135380"/>
                </a:lnTo>
                <a:lnTo>
                  <a:pt x="1605528" y="2135380"/>
                </a:lnTo>
                <a:lnTo>
                  <a:pt x="6596885" y="2135380"/>
                </a:lnTo>
                <a:lnTo>
                  <a:pt x="6596885" y="2134311"/>
                </a:lnTo>
                <a:cubicBezTo>
                  <a:pt x="7113452" y="2134311"/>
                  <a:pt x="7532212" y="1715551"/>
                  <a:pt x="7532212" y="1198984"/>
                </a:cubicBezTo>
                <a:cubicBezTo>
                  <a:pt x="7532212" y="682417"/>
                  <a:pt x="7113452" y="263657"/>
                  <a:pt x="6596885" y="263657"/>
                </a:cubicBezTo>
                <a:lnTo>
                  <a:pt x="6596885" y="263346"/>
                </a:lnTo>
                <a:lnTo>
                  <a:pt x="0" y="263346"/>
                </a:lnTo>
                <a:close/>
              </a:path>
            </a:pathLst>
          </a:custGeom>
          <a:gradFill flip="none" rotWithShape="1">
            <a:gsLst>
              <a:gs pos="41000">
                <a:srgbClr val="2AB4AB"/>
              </a:gs>
              <a:gs pos="100000">
                <a:srgbClr val="EA6293"/>
              </a:gs>
              <a:gs pos="47000">
                <a:srgbClr val="EA6293"/>
              </a:gs>
              <a:gs pos="100000">
                <a:srgbClr val="67469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87" name="TextBox 86"/>
          <p:cNvSpPr txBox="1"/>
          <p:nvPr/>
        </p:nvSpPr>
        <p:spPr>
          <a:xfrm>
            <a:off x="2632131" y="3061187"/>
            <a:ext cx="3752006" cy="900246"/>
          </a:xfrm>
          <a:prstGeom prst="rect">
            <a:avLst/>
          </a:prstGeom>
          <a:noFill/>
          <a:ln w="28575">
            <a:solidFill>
              <a:srgbClr val="F36293"/>
            </a:solidFill>
          </a:ln>
        </p:spPr>
        <p:txBody>
          <a:bodyPr wrap="square" rtlCol="0">
            <a:spAutoFit/>
          </a:bodyPr>
          <a:lstStyle/>
          <a:p>
            <a:pPr algn="ctr"/>
            <a:r>
              <a:rPr lang="en-GB" sz="1050" b="1" dirty="0">
                <a:solidFill>
                  <a:schemeClr val="tx1">
                    <a:lumMod val="50000"/>
                    <a:lumOff val="50000"/>
                  </a:schemeClr>
                </a:solidFill>
                <a:latin typeface="+mj-lt"/>
              </a:rPr>
              <a:t>Prevention and Personalisation High Impact Interventions:</a:t>
            </a:r>
          </a:p>
          <a:p>
            <a:pPr algn="ctr"/>
            <a:r>
              <a:rPr lang="en-GB" sz="1050" dirty="0">
                <a:solidFill>
                  <a:schemeClr val="tx1">
                    <a:lumMod val="50000"/>
                    <a:lumOff val="50000"/>
                  </a:schemeClr>
                </a:solidFill>
                <a:latin typeface="+mj-lt"/>
              </a:rPr>
              <a:t>Crisis House</a:t>
            </a:r>
          </a:p>
          <a:p>
            <a:pPr algn="ctr"/>
            <a:r>
              <a:rPr lang="en-GB" sz="1050" dirty="0">
                <a:solidFill>
                  <a:schemeClr val="tx1">
                    <a:lumMod val="50000"/>
                    <a:lumOff val="50000"/>
                  </a:schemeClr>
                </a:solidFill>
                <a:latin typeface="+mj-lt"/>
              </a:rPr>
              <a:t>Crisis Family Placements</a:t>
            </a:r>
          </a:p>
          <a:p>
            <a:pPr algn="ctr"/>
            <a:r>
              <a:rPr lang="en-GB" sz="1050" dirty="0">
                <a:solidFill>
                  <a:schemeClr val="tx1">
                    <a:lumMod val="50000"/>
                    <a:lumOff val="50000"/>
                  </a:schemeClr>
                </a:solidFill>
                <a:latin typeface="+mj-lt"/>
              </a:rPr>
              <a:t>Enhanced support for people with SMI: Community partnerships</a:t>
            </a:r>
          </a:p>
          <a:p>
            <a:pPr algn="ctr"/>
            <a:r>
              <a:rPr lang="en-GB" sz="1050" dirty="0">
                <a:solidFill>
                  <a:schemeClr val="tx1">
                    <a:lumMod val="50000"/>
                    <a:lumOff val="50000"/>
                  </a:schemeClr>
                </a:solidFill>
                <a:latin typeface="+mj-lt"/>
              </a:rPr>
              <a:t>Assertive Community Treatment</a:t>
            </a:r>
            <a:endParaRPr lang="en-GB" sz="1050" dirty="0">
              <a:solidFill>
                <a:schemeClr val="accent2"/>
              </a:solidFill>
              <a:latin typeface="+mj-lt"/>
            </a:endParaRPr>
          </a:p>
        </p:txBody>
      </p:sp>
      <p:sp>
        <p:nvSpPr>
          <p:cNvPr id="571" name="Isosceles Triangle 570">
            <a:extLst>
              <a:ext uri="{FF2B5EF4-FFF2-40B4-BE49-F238E27FC236}">
                <a16:creationId xmlns:a16="http://schemas.microsoft.com/office/drawing/2014/main" id="{790F71DC-2442-4D6C-AD8A-882834AC010D}"/>
              </a:ext>
            </a:extLst>
          </p:cNvPr>
          <p:cNvSpPr/>
          <p:nvPr/>
        </p:nvSpPr>
        <p:spPr>
          <a:xfrm rot="12882585" flipH="1">
            <a:off x="-225393" y="4693328"/>
            <a:ext cx="117655" cy="9481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2481089" y="2102051"/>
            <a:ext cx="1316386" cy="369332"/>
          </a:xfrm>
          <a:prstGeom prst="rect">
            <a:avLst/>
          </a:prstGeom>
          <a:noFill/>
        </p:spPr>
        <p:txBody>
          <a:bodyPr wrap="none" rtlCol="0">
            <a:spAutoFit/>
          </a:bodyPr>
          <a:lstStyle/>
          <a:p>
            <a:r>
              <a:rPr lang="en-GB" b="1" dirty="0">
                <a:solidFill>
                  <a:srgbClr val="2AB4AB"/>
                </a:solidFill>
                <a:latin typeface="+mj-lt"/>
              </a:rPr>
              <a:t>Community </a:t>
            </a:r>
          </a:p>
        </p:txBody>
      </p:sp>
      <p:sp>
        <p:nvSpPr>
          <p:cNvPr id="89" name="TextBox 88"/>
          <p:cNvSpPr txBox="1"/>
          <p:nvPr/>
        </p:nvSpPr>
        <p:spPr>
          <a:xfrm>
            <a:off x="3861088" y="4260763"/>
            <a:ext cx="1299330" cy="369332"/>
          </a:xfrm>
          <a:prstGeom prst="rect">
            <a:avLst/>
          </a:prstGeom>
          <a:noFill/>
        </p:spPr>
        <p:txBody>
          <a:bodyPr wrap="none" rtlCol="0">
            <a:spAutoFit/>
          </a:bodyPr>
          <a:lstStyle/>
          <a:p>
            <a:r>
              <a:rPr lang="en-GB" b="1" dirty="0">
                <a:solidFill>
                  <a:srgbClr val="EA6293"/>
                </a:solidFill>
                <a:latin typeface="+mj-lt"/>
              </a:rPr>
              <a:t>Pre Hospital</a:t>
            </a:r>
          </a:p>
        </p:txBody>
      </p:sp>
      <p:sp>
        <p:nvSpPr>
          <p:cNvPr id="6" name="Rectangle 5"/>
          <p:cNvSpPr/>
          <p:nvPr/>
        </p:nvSpPr>
        <p:spPr>
          <a:xfrm>
            <a:off x="2481089" y="6179413"/>
            <a:ext cx="9053521" cy="258500"/>
          </a:xfrm>
          <a:prstGeom prst="rect">
            <a:avLst/>
          </a:prstGeom>
          <a:gradFill flip="none" rotWithShape="1">
            <a:gsLst>
              <a:gs pos="0">
                <a:srgbClr val="2AB4AB"/>
              </a:gs>
              <a:gs pos="0">
                <a:srgbClr val="EA6293"/>
              </a:gs>
              <a:gs pos="0">
                <a:srgbClr val="EA6293"/>
              </a:gs>
              <a:gs pos="22000">
                <a:srgbClr val="67469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00" name="Oval 499">
            <a:extLst>
              <a:ext uri="{FF2B5EF4-FFF2-40B4-BE49-F238E27FC236}">
                <a16:creationId xmlns:a16="http://schemas.microsoft.com/office/drawing/2014/main" id="{897C9A93-4116-4751-98DD-871D26136F4E}"/>
              </a:ext>
            </a:extLst>
          </p:cNvPr>
          <p:cNvSpPr/>
          <p:nvPr/>
        </p:nvSpPr>
        <p:spPr>
          <a:xfrm>
            <a:off x="5672636" y="5202875"/>
            <a:ext cx="927031" cy="892202"/>
          </a:xfrm>
          <a:prstGeom prst="ellipse">
            <a:avLst/>
          </a:prstGeom>
          <a:solidFill>
            <a:schemeClr val="bg1"/>
          </a:solidFill>
          <a:ln>
            <a:noFill/>
          </a:ln>
          <a:effectLst>
            <a:outerShdw blurRad="101600" dir="21540000" sx="106000" sy="106000" algn="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IN" dirty="0">
              <a:latin typeface="+mj-lt"/>
            </a:endParaRPr>
          </a:p>
        </p:txBody>
      </p:sp>
      <p:sp>
        <p:nvSpPr>
          <p:cNvPr id="226" name="TextBox 225"/>
          <p:cNvSpPr txBox="1"/>
          <p:nvPr/>
        </p:nvSpPr>
        <p:spPr>
          <a:xfrm>
            <a:off x="6649808" y="5125359"/>
            <a:ext cx="3097876" cy="1015663"/>
          </a:xfrm>
          <a:prstGeom prst="rect">
            <a:avLst/>
          </a:prstGeom>
          <a:solidFill>
            <a:schemeClr val="bg1"/>
          </a:solidFill>
          <a:ln w="28575">
            <a:solidFill>
              <a:srgbClr val="674696"/>
            </a:solidFill>
          </a:ln>
        </p:spPr>
        <p:txBody>
          <a:bodyPr wrap="square" rtlCol="0">
            <a:spAutoFit/>
          </a:bodyPr>
          <a:lstStyle/>
          <a:p>
            <a:pPr algn="ctr"/>
            <a:r>
              <a:rPr lang="en-GB" sz="1000" b="1" dirty="0">
                <a:solidFill>
                  <a:schemeClr val="tx1">
                    <a:lumMod val="50000"/>
                    <a:lumOff val="50000"/>
                  </a:schemeClr>
                </a:solidFill>
                <a:latin typeface="+mj-lt"/>
              </a:rPr>
              <a:t>Inpatient Care High Impact Interventions</a:t>
            </a:r>
          </a:p>
          <a:p>
            <a:pPr algn="ctr"/>
            <a:r>
              <a:rPr lang="en-GB" sz="1000" dirty="0">
                <a:solidFill>
                  <a:schemeClr val="tx1">
                    <a:lumMod val="50000"/>
                    <a:lumOff val="50000"/>
                  </a:schemeClr>
                </a:solidFill>
                <a:latin typeface="+mj-lt"/>
              </a:rPr>
              <a:t>Inclusive and shared decision-making</a:t>
            </a:r>
          </a:p>
          <a:p>
            <a:pPr algn="ctr"/>
            <a:r>
              <a:rPr lang="en-GB" sz="1000" dirty="0">
                <a:solidFill>
                  <a:schemeClr val="tx1">
                    <a:lumMod val="50000"/>
                    <a:lumOff val="50000"/>
                  </a:schemeClr>
                </a:solidFill>
                <a:latin typeface="+mj-lt"/>
              </a:rPr>
              <a:t>Eliminating the use of Restraint &amp; Control</a:t>
            </a:r>
          </a:p>
          <a:p>
            <a:pPr algn="ctr"/>
            <a:r>
              <a:rPr lang="en-GB" sz="1000" dirty="0">
                <a:solidFill>
                  <a:schemeClr val="tx1">
                    <a:lumMod val="50000"/>
                    <a:lumOff val="50000"/>
                  </a:schemeClr>
                </a:solidFill>
                <a:latin typeface="+mj-lt"/>
              </a:rPr>
              <a:t>Community involvement in inpatient care</a:t>
            </a:r>
          </a:p>
          <a:p>
            <a:pPr algn="ctr"/>
            <a:r>
              <a:rPr lang="en-GB" sz="1000" dirty="0">
                <a:solidFill>
                  <a:schemeClr val="tx1">
                    <a:lumMod val="50000"/>
                    <a:lumOff val="50000"/>
                  </a:schemeClr>
                </a:solidFill>
                <a:latin typeface="+mj-lt"/>
              </a:rPr>
              <a:t>Cultural meditation</a:t>
            </a:r>
          </a:p>
          <a:p>
            <a:pPr algn="ctr"/>
            <a:r>
              <a:rPr lang="en-GB" sz="1000" dirty="0">
                <a:solidFill>
                  <a:schemeClr val="tx1">
                    <a:lumMod val="50000"/>
                    <a:lumOff val="50000"/>
                  </a:schemeClr>
                </a:solidFill>
                <a:latin typeface="+mj-lt"/>
              </a:rPr>
              <a:t>Ensure culturally capable workforce</a:t>
            </a:r>
            <a:endParaRPr lang="en-GB" sz="1000" dirty="0">
              <a:latin typeface="+mj-lt"/>
            </a:endParaRPr>
          </a:p>
        </p:txBody>
      </p:sp>
      <p:sp>
        <p:nvSpPr>
          <p:cNvPr id="507" name="Oval 506">
            <a:extLst>
              <a:ext uri="{FF2B5EF4-FFF2-40B4-BE49-F238E27FC236}">
                <a16:creationId xmlns:a16="http://schemas.microsoft.com/office/drawing/2014/main" id="{1AD6532C-538E-4198-B2CD-FA704F147249}"/>
              </a:ext>
            </a:extLst>
          </p:cNvPr>
          <p:cNvSpPr/>
          <p:nvPr/>
        </p:nvSpPr>
        <p:spPr>
          <a:xfrm>
            <a:off x="1703341" y="3137843"/>
            <a:ext cx="863473" cy="741457"/>
          </a:xfrm>
          <a:prstGeom prst="ellipse">
            <a:avLst/>
          </a:prstGeom>
          <a:solidFill>
            <a:schemeClr val="bg1"/>
          </a:solidFill>
          <a:ln>
            <a:noFill/>
          </a:ln>
          <a:effectLst>
            <a:outerShdw blurRad="101600" dir="21540000" sx="106000" sy="106000" algn="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IN" dirty="0">
              <a:latin typeface="+mj-lt"/>
            </a:endParaRPr>
          </a:p>
        </p:txBody>
      </p:sp>
      <p:sp>
        <p:nvSpPr>
          <p:cNvPr id="236" name="5-Point Star 235"/>
          <p:cNvSpPr/>
          <p:nvPr/>
        </p:nvSpPr>
        <p:spPr>
          <a:xfrm>
            <a:off x="6171653" y="2796761"/>
            <a:ext cx="476028" cy="38758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7" name="TextBox 236"/>
          <p:cNvSpPr txBox="1"/>
          <p:nvPr/>
        </p:nvSpPr>
        <p:spPr>
          <a:xfrm>
            <a:off x="6226882" y="2865406"/>
            <a:ext cx="314510" cy="307777"/>
          </a:xfrm>
          <a:prstGeom prst="rect">
            <a:avLst/>
          </a:prstGeom>
          <a:noFill/>
        </p:spPr>
        <p:txBody>
          <a:bodyPr wrap="none" rtlCol="0">
            <a:spAutoFit/>
          </a:bodyPr>
          <a:lstStyle/>
          <a:p>
            <a:r>
              <a:rPr lang="en-GB" sz="1400" b="1" dirty="0">
                <a:solidFill>
                  <a:schemeClr val="bg1"/>
                </a:solidFill>
                <a:latin typeface="+mj-lt"/>
              </a:rPr>
              <a:t> 2</a:t>
            </a:r>
          </a:p>
        </p:txBody>
      </p:sp>
      <p:sp>
        <p:nvSpPr>
          <p:cNvPr id="238" name="5-Point Star 237"/>
          <p:cNvSpPr/>
          <p:nvPr/>
        </p:nvSpPr>
        <p:spPr>
          <a:xfrm>
            <a:off x="9515920" y="4912227"/>
            <a:ext cx="476028" cy="38758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9" name="TextBox 238"/>
          <p:cNvSpPr txBox="1"/>
          <p:nvPr/>
        </p:nvSpPr>
        <p:spPr>
          <a:xfrm>
            <a:off x="9562339" y="4962310"/>
            <a:ext cx="314510" cy="307777"/>
          </a:xfrm>
          <a:prstGeom prst="rect">
            <a:avLst/>
          </a:prstGeom>
          <a:noFill/>
        </p:spPr>
        <p:txBody>
          <a:bodyPr wrap="none" rtlCol="0">
            <a:spAutoFit/>
          </a:bodyPr>
          <a:lstStyle/>
          <a:p>
            <a:r>
              <a:rPr lang="en-GB" sz="1400" b="1" dirty="0">
                <a:solidFill>
                  <a:schemeClr val="bg1"/>
                </a:solidFill>
                <a:latin typeface="+mj-lt"/>
              </a:rPr>
              <a:t> 3</a:t>
            </a:r>
          </a:p>
        </p:txBody>
      </p:sp>
      <p:sp>
        <p:nvSpPr>
          <p:cNvPr id="250" name="TextBox 249"/>
          <p:cNvSpPr txBox="1"/>
          <p:nvPr/>
        </p:nvSpPr>
        <p:spPr>
          <a:xfrm>
            <a:off x="7712395" y="6442101"/>
            <a:ext cx="972702" cy="369332"/>
          </a:xfrm>
          <a:prstGeom prst="rect">
            <a:avLst/>
          </a:prstGeom>
          <a:noFill/>
        </p:spPr>
        <p:txBody>
          <a:bodyPr wrap="none" rtlCol="0">
            <a:spAutoFit/>
          </a:bodyPr>
          <a:lstStyle/>
          <a:p>
            <a:r>
              <a:rPr lang="en-GB" b="1" dirty="0">
                <a:solidFill>
                  <a:srgbClr val="674696"/>
                </a:solidFill>
              </a:rPr>
              <a:t>Hospital</a:t>
            </a:r>
          </a:p>
        </p:txBody>
      </p:sp>
      <p:sp>
        <p:nvSpPr>
          <p:cNvPr id="124" name="Oval 123">
            <a:extLst>
              <a:ext uri="{FF2B5EF4-FFF2-40B4-BE49-F238E27FC236}">
                <a16:creationId xmlns:a16="http://schemas.microsoft.com/office/drawing/2014/main" id="{6450DB77-DD64-4C0A-A021-7D231D4D437C}"/>
              </a:ext>
            </a:extLst>
          </p:cNvPr>
          <p:cNvSpPr/>
          <p:nvPr/>
        </p:nvSpPr>
        <p:spPr>
          <a:xfrm>
            <a:off x="836856" y="885668"/>
            <a:ext cx="869776" cy="892202"/>
          </a:xfrm>
          <a:prstGeom prst="ellipse">
            <a:avLst/>
          </a:prstGeom>
          <a:solidFill>
            <a:schemeClr val="bg1"/>
          </a:solidFill>
          <a:ln>
            <a:noFill/>
          </a:ln>
          <a:effectLst>
            <a:outerShdw blurRad="101600" dir="21540000" sx="106000" sy="106000" algn="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IN" dirty="0">
              <a:latin typeface="+mj-lt"/>
            </a:endParaRPr>
          </a:p>
        </p:txBody>
      </p:sp>
      <p:pic>
        <p:nvPicPr>
          <p:cNvPr id="127" name="Graphic 126" descr="Internet Of Things">
            <a:extLst>
              <a:ext uri="{FF2B5EF4-FFF2-40B4-BE49-F238E27FC236}">
                <a16:creationId xmlns:a16="http://schemas.microsoft.com/office/drawing/2014/main" id="{9E16DC11-21B1-4A02-9C07-18F58295AC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190" y="997281"/>
            <a:ext cx="642664" cy="642664"/>
          </a:xfrm>
          <a:prstGeom prst="rect">
            <a:avLst/>
          </a:prstGeom>
        </p:spPr>
      </p:pic>
      <p:pic>
        <p:nvPicPr>
          <p:cNvPr id="233" name="Graphic 232" descr="Medical">
            <a:extLst>
              <a:ext uri="{FF2B5EF4-FFF2-40B4-BE49-F238E27FC236}">
                <a16:creationId xmlns:a16="http://schemas.microsoft.com/office/drawing/2014/main" id="{6E101D70-2686-480F-8D38-8DDD33C5B5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2586" y="5252922"/>
            <a:ext cx="770700" cy="770700"/>
          </a:xfrm>
          <a:prstGeom prst="rect">
            <a:avLst/>
          </a:prstGeom>
        </p:spPr>
      </p:pic>
      <p:pic>
        <p:nvPicPr>
          <p:cNvPr id="235" name="Graphic 234" descr="Heart with pulse">
            <a:extLst>
              <a:ext uri="{FF2B5EF4-FFF2-40B4-BE49-F238E27FC236}">
                <a16:creationId xmlns:a16="http://schemas.microsoft.com/office/drawing/2014/main" id="{385CCAD2-5CD7-457B-A3AD-D13ED5AA05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1392" y="3131905"/>
            <a:ext cx="803380" cy="803380"/>
          </a:xfrm>
          <a:prstGeom prst="rect">
            <a:avLst/>
          </a:prstGeom>
        </p:spPr>
      </p:pic>
    </p:spTree>
    <p:extLst>
      <p:ext uri="{BB962C8B-B14F-4D97-AF65-F5344CB8AC3E}">
        <p14:creationId xmlns:p14="http://schemas.microsoft.com/office/powerpoint/2010/main" val="422231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Wandsworth Health &amp; Wellbeing Hubs</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31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1CE592B-2FB8-4DFA-A9F1-13B2B4D1CB5D}"/>
              </a:ext>
            </a:extLst>
          </p:cNvPr>
          <p:cNvSpPr/>
          <p:nvPr/>
        </p:nvSpPr>
        <p:spPr>
          <a:xfrm>
            <a:off x="849361" y="1594157"/>
            <a:ext cx="4460240" cy="4551680"/>
          </a:xfrm>
          <a:prstGeom prst="ellipse">
            <a:avLst/>
          </a:prstGeom>
          <a:solidFill>
            <a:schemeClr val="accent6">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E6BD6786-E901-43BA-81EE-50A30F7B887E}"/>
              </a:ext>
            </a:extLst>
          </p:cNvPr>
          <p:cNvSpPr/>
          <p:nvPr/>
        </p:nvSpPr>
        <p:spPr>
          <a:xfrm>
            <a:off x="6790988" y="1594157"/>
            <a:ext cx="4460240" cy="4551680"/>
          </a:xfrm>
          <a:prstGeom prst="ellipse">
            <a:avLst/>
          </a:prstGeom>
          <a:solidFill>
            <a:schemeClr val="accent5">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33D9CE19-A8A1-48E0-8AFB-0F46D06B8975}"/>
              </a:ext>
            </a:extLst>
          </p:cNvPr>
          <p:cNvSpPr/>
          <p:nvPr/>
        </p:nvSpPr>
        <p:spPr>
          <a:xfrm>
            <a:off x="1920221" y="2731760"/>
            <a:ext cx="2257425" cy="227647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B9DBF0DF-5CEE-4316-A864-EBC1C46F2784}"/>
              </a:ext>
            </a:extLst>
          </p:cNvPr>
          <p:cNvSpPr/>
          <p:nvPr/>
        </p:nvSpPr>
        <p:spPr>
          <a:xfrm>
            <a:off x="7948124" y="2777980"/>
            <a:ext cx="2257425" cy="2276475"/>
          </a:xfrm>
          <a:prstGeom prst="ellipse">
            <a:avLst/>
          </a:prstGeom>
          <a:solidFill>
            <a:schemeClr val="accent5">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B5A9956B-5E9F-4171-81DA-7998C037258E}"/>
              </a:ext>
            </a:extLst>
          </p:cNvPr>
          <p:cNvSpPr/>
          <p:nvPr/>
        </p:nvSpPr>
        <p:spPr>
          <a:xfrm>
            <a:off x="1977684" y="1905783"/>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4C73B421-224E-498C-90EB-AA0440BD6F43}"/>
              </a:ext>
            </a:extLst>
          </p:cNvPr>
          <p:cNvSpPr txBox="1"/>
          <p:nvPr/>
        </p:nvSpPr>
        <p:spPr>
          <a:xfrm>
            <a:off x="1815367" y="2561946"/>
            <a:ext cx="1108651" cy="215444"/>
          </a:xfrm>
          <a:prstGeom prst="rect">
            <a:avLst/>
          </a:prstGeom>
          <a:noFill/>
        </p:spPr>
        <p:txBody>
          <a:bodyPr wrap="square" rtlCol="0">
            <a:spAutoFit/>
          </a:bodyPr>
          <a:lstStyle/>
          <a:p>
            <a:r>
              <a:rPr lang="en-GB" sz="800" dirty="0"/>
              <a:t>Community Transport</a:t>
            </a:r>
          </a:p>
        </p:txBody>
      </p:sp>
      <p:sp>
        <p:nvSpPr>
          <p:cNvPr id="44" name="Oval 43">
            <a:extLst>
              <a:ext uri="{FF2B5EF4-FFF2-40B4-BE49-F238E27FC236}">
                <a16:creationId xmlns:a16="http://schemas.microsoft.com/office/drawing/2014/main" id="{27B6E035-D1C1-407E-82C4-C8E6148565B1}"/>
              </a:ext>
            </a:extLst>
          </p:cNvPr>
          <p:cNvSpPr/>
          <p:nvPr/>
        </p:nvSpPr>
        <p:spPr>
          <a:xfrm>
            <a:off x="3230684" y="1905783"/>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75C806BD-8244-4636-997C-EE11C5A394EF}"/>
              </a:ext>
            </a:extLst>
          </p:cNvPr>
          <p:cNvSpPr/>
          <p:nvPr/>
        </p:nvSpPr>
        <p:spPr>
          <a:xfrm>
            <a:off x="4169392" y="271270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7AB7EDB0-A5C9-4F6B-AA2E-B7C9F2F35C88}"/>
              </a:ext>
            </a:extLst>
          </p:cNvPr>
          <p:cNvSpPr/>
          <p:nvPr/>
        </p:nvSpPr>
        <p:spPr>
          <a:xfrm>
            <a:off x="4282500" y="401699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910486E0-0DD1-4FF3-8F34-BB0BE8628E25}"/>
              </a:ext>
            </a:extLst>
          </p:cNvPr>
          <p:cNvSpPr/>
          <p:nvPr/>
        </p:nvSpPr>
        <p:spPr>
          <a:xfrm>
            <a:off x="3331390" y="500426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2FE7C4EC-6758-48A7-9139-0DB8EE8C8B79}"/>
              </a:ext>
            </a:extLst>
          </p:cNvPr>
          <p:cNvSpPr/>
          <p:nvPr/>
        </p:nvSpPr>
        <p:spPr>
          <a:xfrm>
            <a:off x="1997045" y="500426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9B89C47D-BE64-41BC-8A1C-39B71D26DA64}"/>
              </a:ext>
            </a:extLst>
          </p:cNvPr>
          <p:cNvSpPr/>
          <p:nvPr/>
        </p:nvSpPr>
        <p:spPr>
          <a:xfrm>
            <a:off x="1098529" y="401699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AAE0AFF3-5BB2-418D-BDC8-6CA87208269C}"/>
              </a:ext>
            </a:extLst>
          </p:cNvPr>
          <p:cNvSpPr/>
          <p:nvPr/>
        </p:nvSpPr>
        <p:spPr>
          <a:xfrm>
            <a:off x="1178064" y="279129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25E41F2C-E8ED-4830-9D27-2D172100C5B6}"/>
              </a:ext>
            </a:extLst>
          </p:cNvPr>
          <p:cNvSpPr/>
          <p:nvPr/>
        </p:nvSpPr>
        <p:spPr>
          <a:xfrm>
            <a:off x="7981503" y="189446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DEA16001-F4A7-4C2B-8A8D-614CA1947872}"/>
              </a:ext>
            </a:extLst>
          </p:cNvPr>
          <p:cNvSpPr/>
          <p:nvPr/>
        </p:nvSpPr>
        <p:spPr>
          <a:xfrm>
            <a:off x="9277551" y="188641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CC5D3C89-55B6-407B-8C28-7E945DAB2DC4}"/>
              </a:ext>
            </a:extLst>
          </p:cNvPr>
          <p:cNvSpPr/>
          <p:nvPr/>
        </p:nvSpPr>
        <p:spPr>
          <a:xfrm>
            <a:off x="10147564" y="2705353"/>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4B0FC303-9B04-43A5-83D1-F095246CDAC6}"/>
              </a:ext>
            </a:extLst>
          </p:cNvPr>
          <p:cNvSpPr/>
          <p:nvPr/>
        </p:nvSpPr>
        <p:spPr>
          <a:xfrm>
            <a:off x="10222907" y="408412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83198E05-6CCD-414A-BA46-09FD4FE45E77}"/>
              </a:ext>
            </a:extLst>
          </p:cNvPr>
          <p:cNvSpPr/>
          <p:nvPr/>
        </p:nvSpPr>
        <p:spPr>
          <a:xfrm>
            <a:off x="9392188" y="501842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BFD96418-B80B-45FF-A661-D24F7B0E694D}"/>
              </a:ext>
            </a:extLst>
          </p:cNvPr>
          <p:cNvSpPr/>
          <p:nvPr/>
        </p:nvSpPr>
        <p:spPr>
          <a:xfrm>
            <a:off x="8030037" y="501215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C8423059-2849-4A20-A51B-CDEAC2A164AD}"/>
              </a:ext>
            </a:extLst>
          </p:cNvPr>
          <p:cNvSpPr/>
          <p:nvPr/>
        </p:nvSpPr>
        <p:spPr>
          <a:xfrm>
            <a:off x="7094815" y="410378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9051E87A-5EAC-45FD-A781-4330871507E1}"/>
              </a:ext>
            </a:extLst>
          </p:cNvPr>
          <p:cNvSpPr/>
          <p:nvPr/>
        </p:nvSpPr>
        <p:spPr>
          <a:xfrm>
            <a:off x="7139928" y="2731760"/>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B1E65D98-DDF3-4782-9AF9-099742E1537E}"/>
              </a:ext>
            </a:extLst>
          </p:cNvPr>
          <p:cNvSpPr txBox="1"/>
          <p:nvPr/>
        </p:nvSpPr>
        <p:spPr>
          <a:xfrm>
            <a:off x="4200587" y="3438584"/>
            <a:ext cx="824070" cy="338554"/>
          </a:xfrm>
          <a:prstGeom prst="rect">
            <a:avLst/>
          </a:prstGeom>
          <a:noFill/>
        </p:spPr>
        <p:txBody>
          <a:bodyPr wrap="square" rtlCol="0">
            <a:spAutoFit/>
          </a:bodyPr>
          <a:lstStyle/>
          <a:p>
            <a:pPr algn="ctr"/>
            <a:r>
              <a:rPr lang="en-GB" sz="800" dirty="0"/>
              <a:t>Employment Assistance</a:t>
            </a:r>
          </a:p>
        </p:txBody>
      </p:sp>
      <p:sp>
        <p:nvSpPr>
          <p:cNvPr id="91" name="TextBox 90">
            <a:extLst>
              <a:ext uri="{FF2B5EF4-FFF2-40B4-BE49-F238E27FC236}">
                <a16:creationId xmlns:a16="http://schemas.microsoft.com/office/drawing/2014/main" id="{F0FA2BD4-6FD0-4440-8E4A-C84695216161}"/>
              </a:ext>
            </a:extLst>
          </p:cNvPr>
          <p:cNvSpPr txBox="1"/>
          <p:nvPr/>
        </p:nvSpPr>
        <p:spPr>
          <a:xfrm>
            <a:off x="4204793" y="4749264"/>
            <a:ext cx="824070" cy="338554"/>
          </a:xfrm>
          <a:prstGeom prst="rect">
            <a:avLst/>
          </a:prstGeom>
          <a:noFill/>
        </p:spPr>
        <p:txBody>
          <a:bodyPr wrap="square" rtlCol="0">
            <a:spAutoFit/>
          </a:bodyPr>
          <a:lstStyle/>
          <a:p>
            <a:pPr algn="ctr"/>
            <a:r>
              <a:rPr lang="en-GB" sz="800" dirty="0"/>
              <a:t>Healthy Food Options</a:t>
            </a:r>
          </a:p>
        </p:txBody>
      </p:sp>
      <p:sp>
        <p:nvSpPr>
          <p:cNvPr id="93" name="TextBox 92">
            <a:extLst>
              <a:ext uri="{FF2B5EF4-FFF2-40B4-BE49-F238E27FC236}">
                <a16:creationId xmlns:a16="http://schemas.microsoft.com/office/drawing/2014/main" id="{7BFB1124-FE73-4B14-AE2F-FDD9B8BF9564}"/>
              </a:ext>
            </a:extLst>
          </p:cNvPr>
          <p:cNvSpPr txBox="1"/>
          <p:nvPr/>
        </p:nvSpPr>
        <p:spPr>
          <a:xfrm>
            <a:off x="3077356" y="2561637"/>
            <a:ext cx="1085107" cy="215444"/>
          </a:xfrm>
          <a:prstGeom prst="rect">
            <a:avLst/>
          </a:prstGeom>
          <a:noFill/>
        </p:spPr>
        <p:txBody>
          <a:bodyPr wrap="square" rtlCol="0">
            <a:spAutoFit/>
          </a:bodyPr>
          <a:lstStyle/>
          <a:p>
            <a:pPr algn="ctr"/>
            <a:r>
              <a:rPr lang="en-GB" sz="800" dirty="0"/>
              <a:t>Older Peoples Care</a:t>
            </a:r>
          </a:p>
        </p:txBody>
      </p:sp>
      <p:sp>
        <p:nvSpPr>
          <p:cNvPr id="95" name="TextBox 94">
            <a:extLst>
              <a:ext uri="{FF2B5EF4-FFF2-40B4-BE49-F238E27FC236}">
                <a16:creationId xmlns:a16="http://schemas.microsoft.com/office/drawing/2014/main" id="{1461042C-27A7-4C51-850D-5F2881FED6E1}"/>
              </a:ext>
            </a:extLst>
          </p:cNvPr>
          <p:cNvSpPr txBox="1"/>
          <p:nvPr/>
        </p:nvSpPr>
        <p:spPr>
          <a:xfrm>
            <a:off x="3230684" y="5701745"/>
            <a:ext cx="824070" cy="215444"/>
          </a:xfrm>
          <a:prstGeom prst="rect">
            <a:avLst/>
          </a:prstGeom>
          <a:noFill/>
        </p:spPr>
        <p:txBody>
          <a:bodyPr wrap="square" rtlCol="0">
            <a:spAutoFit/>
          </a:bodyPr>
          <a:lstStyle/>
          <a:p>
            <a:pPr algn="ctr"/>
            <a:r>
              <a:rPr lang="en-GB" sz="800" dirty="0"/>
              <a:t>Pastoral Care</a:t>
            </a:r>
          </a:p>
        </p:txBody>
      </p:sp>
      <p:sp>
        <p:nvSpPr>
          <p:cNvPr id="97" name="TextBox 96">
            <a:extLst>
              <a:ext uri="{FF2B5EF4-FFF2-40B4-BE49-F238E27FC236}">
                <a16:creationId xmlns:a16="http://schemas.microsoft.com/office/drawing/2014/main" id="{8D95A95F-4978-4BF5-86B4-F5CFC8ADD12C}"/>
              </a:ext>
            </a:extLst>
          </p:cNvPr>
          <p:cNvSpPr txBox="1"/>
          <p:nvPr/>
        </p:nvSpPr>
        <p:spPr>
          <a:xfrm>
            <a:off x="1093528" y="4763213"/>
            <a:ext cx="824070" cy="338554"/>
          </a:xfrm>
          <a:prstGeom prst="rect">
            <a:avLst/>
          </a:prstGeom>
          <a:noFill/>
        </p:spPr>
        <p:txBody>
          <a:bodyPr wrap="square" rtlCol="0">
            <a:spAutoFit/>
          </a:bodyPr>
          <a:lstStyle/>
          <a:p>
            <a:pPr algn="ctr"/>
            <a:r>
              <a:rPr lang="en-GB" sz="800" dirty="0"/>
              <a:t>Relationship Education</a:t>
            </a:r>
          </a:p>
        </p:txBody>
      </p:sp>
      <p:sp>
        <p:nvSpPr>
          <p:cNvPr id="99" name="TextBox 98">
            <a:extLst>
              <a:ext uri="{FF2B5EF4-FFF2-40B4-BE49-F238E27FC236}">
                <a16:creationId xmlns:a16="http://schemas.microsoft.com/office/drawing/2014/main" id="{D6D6F72A-8C76-4056-A0EC-ACB5C67A5C0C}"/>
              </a:ext>
            </a:extLst>
          </p:cNvPr>
          <p:cNvSpPr txBox="1"/>
          <p:nvPr/>
        </p:nvSpPr>
        <p:spPr>
          <a:xfrm>
            <a:off x="1089563" y="3521028"/>
            <a:ext cx="824070" cy="215444"/>
          </a:xfrm>
          <a:prstGeom prst="rect">
            <a:avLst/>
          </a:prstGeom>
          <a:noFill/>
        </p:spPr>
        <p:txBody>
          <a:bodyPr wrap="square" rtlCol="0">
            <a:spAutoFit/>
          </a:bodyPr>
          <a:lstStyle/>
          <a:p>
            <a:pPr algn="ctr"/>
            <a:r>
              <a:rPr lang="en-GB" sz="800" dirty="0"/>
              <a:t>Child Welfare</a:t>
            </a:r>
          </a:p>
        </p:txBody>
      </p:sp>
      <p:sp>
        <p:nvSpPr>
          <p:cNvPr id="101" name="TextBox 100">
            <a:extLst>
              <a:ext uri="{FF2B5EF4-FFF2-40B4-BE49-F238E27FC236}">
                <a16:creationId xmlns:a16="http://schemas.microsoft.com/office/drawing/2014/main" id="{0CF261F3-1D33-43F9-8F81-1CDF83A1E3CC}"/>
              </a:ext>
            </a:extLst>
          </p:cNvPr>
          <p:cNvSpPr txBox="1"/>
          <p:nvPr/>
        </p:nvSpPr>
        <p:spPr>
          <a:xfrm>
            <a:off x="1936727" y="5640190"/>
            <a:ext cx="824070" cy="338554"/>
          </a:xfrm>
          <a:prstGeom prst="rect">
            <a:avLst/>
          </a:prstGeom>
          <a:noFill/>
        </p:spPr>
        <p:txBody>
          <a:bodyPr wrap="square" rtlCol="0">
            <a:spAutoFit/>
          </a:bodyPr>
          <a:lstStyle/>
          <a:p>
            <a:pPr algn="ctr"/>
            <a:r>
              <a:rPr lang="en-GB" sz="800" dirty="0"/>
              <a:t>Advice &amp; Advocacy</a:t>
            </a:r>
          </a:p>
        </p:txBody>
      </p:sp>
      <p:sp>
        <p:nvSpPr>
          <p:cNvPr id="103" name="TextBox 102">
            <a:extLst>
              <a:ext uri="{FF2B5EF4-FFF2-40B4-BE49-F238E27FC236}">
                <a16:creationId xmlns:a16="http://schemas.microsoft.com/office/drawing/2014/main" id="{AED9B529-C793-4EBB-9CC3-D2804B84735F}"/>
              </a:ext>
            </a:extLst>
          </p:cNvPr>
          <p:cNvSpPr txBox="1"/>
          <p:nvPr/>
        </p:nvSpPr>
        <p:spPr>
          <a:xfrm>
            <a:off x="7930766" y="2593606"/>
            <a:ext cx="824070" cy="215444"/>
          </a:xfrm>
          <a:prstGeom prst="rect">
            <a:avLst/>
          </a:prstGeom>
          <a:noFill/>
        </p:spPr>
        <p:txBody>
          <a:bodyPr wrap="square" rtlCol="0">
            <a:spAutoFit/>
          </a:bodyPr>
          <a:lstStyle/>
          <a:p>
            <a:pPr algn="ctr"/>
            <a:r>
              <a:rPr lang="en-GB" sz="800" dirty="0"/>
              <a:t>Primary Care </a:t>
            </a:r>
          </a:p>
        </p:txBody>
      </p:sp>
      <p:sp>
        <p:nvSpPr>
          <p:cNvPr id="105" name="TextBox 104">
            <a:extLst>
              <a:ext uri="{FF2B5EF4-FFF2-40B4-BE49-F238E27FC236}">
                <a16:creationId xmlns:a16="http://schemas.microsoft.com/office/drawing/2014/main" id="{D8CFC602-248F-4BA4-BC7A-72A22AFC60FD}"/>
              </a:ext>
            </a:extLst>
          </p:cNvPr>
          <p:cNvSpPr txBox="1"/>
          <p:nvPr/>
        </p:nvSpPr>
        <p:spPr>
          <a:xfrm>
            <a:off x="7037617" y="3500866"/>
            <a:ext cx="824070" cy="338554"/>
          </a:xfrm>
          <a:prstGeom prst="rect">
            <a:avLst/>
          </a:prstGeom>
          <a:noFill/>
        </p:spPr>
        <p:txBody>
          <a:bodyPr wrap="square" rtlCol="0">
            <a:spAutoFit/>
          </a:bodyPr>
          <a:lstStyle/>
          <a:p>
            <a:pPr algn="ctr"/>
            <a:r>
              <a:rPr lang="en-GB" sz="800" dirty="0"/>
              <a:t>Specialist Mental Health</a:t>
            </a:r>
          </a:p>
        </p:txBody>
      </p:sp>
      <p:sp>
        <p:nvSpPr>
          <p:cNvPr id="107" name="TextBox 106">
            <a:extLst>
              <a:ext uri="{FF2B5EF4-FFF2-40B4-BE49-F238E27FC236}">
                <a16:creationId xmlns:a16="http://schemas.microsoft.com/office/drawing/2014/main" id="{7918A46B-1B13-4A96-B996-162CF52B4CCA}"/>
              </a:ext>
            </a:extLst>
          </p:cNvPr>
          <p:cNvSpPr txBox="1"/>
          <p:nvPr/>
        </p:nvSpPr>
        <p:spPr>
          <a:xfrm>
            <a:off x="9244802" y="2565471"/>
            <a:ext cx="824070" cy="215444"/>
          </a:xfrm>
          <a:prstGeom prst="rect">
            <a:avLst/>
          </a:prstGeom>
          <a:noFill/>
        </p:spPr>
        <p:txBody>
          <a:bodyPr wrap="square" rtlCol="0">
            <a:spAutoFit/>
          </a:bodyPr>
          <a:lstStyle/>
          <a:p>
            <a:pPr algn="ctr"/>
            <a:r>
              <a:rPr lang="en-GB" sz="800" dirty="0"/>
              <a:t>Pharmacy</a:t>
            </a:r>
          </a:p>
        </p:txBody>
      </p:sp>
      <p:sp>
        <p:nvSpPr>
          <p:cNvPr id="109" name="TextBox 108">
            <a:extLst>
              <a:ext uri="{FF2B5EF4-FFF2-40B4-BE49-F238E27FC236}">
                <a16:creationId xmlns:a16="http://schemas.microsoft.com/office/drawing/2014/main" id="{DD5C16FE-9AA9-4E7D-81A4-B290D7A784A8}"/>
              </a:ext>
            </a:extLst>
          </p:cNvPr>
          <p:cNvSpPr txBox="1"/>
          <p:nvPr/>
        </p:nvSpPr>
        <p:spPr>
          <a:xfrm>
            <a:off x="7157433" y="4784217"/>
            <a:ext cx="824070" cy="215444"/>
          </a:xfrm>
          <a:prstGeom prst="rect">
            <a:avLst/>
          </a:prstGeom>
          <a:noFill/>
        </p:spPr>
        <p:txBody>
          <a:bodyPr wrap="square" rtlCol="0">
            <a:spAutoFit/>
          </a:bodyPr>
          <a:lstStyle/>
          <a:p>
            <a:pPr algn="ctr"/>
            <a:r>
              <a:rPr lang="en-GB" sz="800" dirty="0"/>
              <a:t>Public Health</a:t>
            </a:r>
          </a:p>
        </p:txBody>
      </p:sp>
      <p:sp>
        <p:nvSpPr>
          <p:cNvPr id="111" name="TextBox 110">
            <a:extLst>
              <a:ext uri="{FF2B5EF4-FFF2-40B4-BE49-F238E27FC236}">
                <a16:creationId xmlns:a16="http://schemas.microsoft.com/office/drawing/2014/main" id="{369F6BE2-2C03-4FB4-A6BF-BCCF93637A54}"/>
              </a:ext>
            </a:extLst>
          </p:cNvPr>
          <p:cNvSpPr txBox="1"/>
          <p:nvPr/>
        </p:nvSpPr>
        <p:spPr>
          <a:xfrm>
            <a:off x="10134345" y="3412797"/>
            <a:ext cx="824070" cy="338554"/>
          </a:xfrm>
          <a:prstGeom prst="rect">
            <a:avLst/>
          </a:prstGeom>
          <a:noFill/>
        </p:spPr>
        <p:txBody>
          <a:bodyPr wrap="square" rtlCol="0">
            <a:spAutoFit/>
          </a:bodyPr>
          <a:lstStyle/>
          <a:p>
            <a:pPr algn="ctr"/>
            <a:r>
              <a:rPr lang="en-GB" sz="800" dirty="0"/>
              <a:t>Post, sub-acute care</a:t>
            </a:r>
          </a:p>
        </p:txBody>
      </p:sp>
      <p:sp>
        <p:nvSpPr>
          <p:cNvPr id="113" name="TextBox 112">
            <a:extLst>
              <a:ext uri="{FF2B5EF4-FFF2-40B4-BE49-F238E27FC236}">
                <a16:creationId xmlns:a16="http://schemas.microsoft.com/office/drawing/2014/main" id="{0BECFE6F-C214-47FB-A7F7-77C17FC573C8}"/>
              </a:ext>
            </a:extLst>
          </p:cNvPr>
          <p:cNvSpPr txBox="1"/>
          <p:nvPr/>
        </p:nvSpPr>
        <p:spPr>
          <a:xfrm>
            <a:off x="9341753" y="5720119"/>
            <a:ext cx="824070" cy="215444"/>
          </a:xfrm>
          <a:prstGeom prst="rect">
            <a:avLst/>
          </a:prstGeom>
          <a:noFill/>
        </p:spPr>
        <p:txBody>
          <a:bodyPr wrap="square" rtlCol="0">
            <a:spAutoFit/>
          </a:bodyPr>
          <a:lstStyle/>
          <a:p>
            <a:pPr algn="ctr"/>
            <a:r>
              <a:rPr lang="en-GB" sz="800" dirty="0"/>
              <a:t>Urgent Care</a:t>
            </a:r>
          </a:p>
        </p:txBody>
      </p:sp>
      <p:sp>
        <p:nvSpPr>
          <p:cNvPr id="115" name="TextBox 114">
            <a:extLst>
              <a:ext uri="{FF2B5EF4-FFF2-40B4-BE49-F238E27FC236}">
                <a16:creationId xmlns:a16="http://schemas.microsoft.com/office/drawing/2014/main" id="{68F2FD78-CD36-4DAF-B6D8-D2CFD50646B1}"/>
              </a:ext>
            </a:extLst>
          </p:cNvPr>
          <p:cNvSpPr txBox="1"/>
          <p:nvPr/>
        </p:nvSpPr>
        <p:spPr>
          <a:xfrm>
            <a:off x="10172170" y="4803874"/>
            <a:ext cx="824070" cy="338554"/>
          </a:xfrm>
          <a:prstGeom prst="rect">
            <a:avLst/>
          </a:prstGeom>
          <a:noFill/>
        </p:spPr>
        <p:txBody>
          <a:bodyPr wrap="square" rtlCol="0">
            <a:spAutoFit/>
          </a:bodyPr>
          <a:lstStyle/>
          <a:p>
            <a:pPr algn="ctr"/>
            <a:r>
              <a:rPr lang="en-GB" sz="800" dirty="0"/>
              <a:t>Community Health</a:t>
            </a:r>
          </a:p>
        </p:txBody>
      </p:sp>
      <p:sp>
        <p:nvSpPr>
          <p:cNvPr id="117" name="TextBox 116">
            <a:extLst>
              <a:ext uri="{FF2B5EF4-FFF2-40B4-BE49-F238E27FC236}">
                <a16:creationId xmlns:a16="http://schemas.microsoft.com/office/drawing/2014/main" id="{8E7FD270-DDC6-476D-B989-FBED9C5E99F6}"/>
              </a:ext>
            </a:extLst>
          </p:cNvPr>
          <p:cNvSpPr txBox="1"/>
          <p:nvPr/>
        </p:nvSpPr>
        <p:spPr>
          <a:xfrm>
            <a:off x="8002955" y="5713598"/>
            <a:ext cx="824070" cy="215444"/>
          </a:xfrm>
          <a:prstGeom prst="rect">
            <a:avLst/>
          </a:prstGeom>
          <a:noFill/>
        </p:spPr>
        <p:txBody>
          <a:bodyPr wrap="square" rtlCol="0">
            <a:spAutoFit/>
          </a:bodyPr>
          <a:lstStyle/>
          <a:p>
            <a:pPr algn="ctr"/>
            <a:r>
              <a:rPr lang="en-GB" sz="800" dirty="0"/>
              <a:t>Physical Health</a:t>
            </a:r>
          </a:p>
        </p:txBody>
      </p:sp>
      <p:sp>
        <p:nvSpPr>
          <p:cNvPr id="118" name="TextBox 117">
            <a:extLst>
              <a:ext uri="{FF2B5EF4-FFF2-40B4-BE49-F238E27FC236}">
                <a16:creationId xmlns:a16="http://schemas.microsoft.com/office/drawing/2014/main" id="{C23FCCDE-C3F1-4B2D-AB3D-63257D4F9BB0}"/>
              </a:ext>
            </a:extLst>
          </p:cNvPr>
          <p:cNvSpPr txBox="1"/>
          <p:nvPr/>
        </p:nvSpPr>
        <p:spPr>
          <a:xfrm>
            <a:off x="1902236" y="3480037"/>
            <a:ext cx="2231390" cy="861774"/>
          </a:xfrm>
          <a:prstGeom prst="rect">
            <a:avLst/>
          </a:prstGeom>
          <a:noFill/>
        </p:spPr>
        <p:txBody>
          <a:bodyPr wrap="square" rtlCol="0">
            <a:spAutoFit/>
          </a:bodyPr>
          <a:lstStyle/>
          <a:p>
            <a:pPr algn="ctr"/>
            <a:r>
              <a:rPr lang="en-GB" sz="2500" dirty="0">
                <a:solidFill>
                  <a:schemeClr val="bg1"/>
                </a:solidFill>
              </a:rPr>
              <a:t>Community Organisations</a:t>
            </a:r>
          </a:p>
        </p:txBody>
      </p:sp>
      <p:sp>
        <p:nvSpPr>
          <p:cNvPr id="122" name="TextBox 121">
            <a:extLst>
              <a:ext uri="{FF2B5EF4-FFF2-40B4-BE49-F238E27FC236}">
                <a16:creationId xmlns:a16="http://schemas.microsoft.com/office/drawing/2014/main" id="{8DA4BD4B-6C72-426C-9249-3CD2F3CB9B4B}"/>
              </a:ext>
            </a:extLst>
          </p:cNvPr>
          <p:cNvSpPr txBox="1"/>
          <p:nvPr/>
        </p:nvSpPr>
        <p:spPr>
          <a:xfrm>
            <a:off x="8273880" y="3394405"/>
            <a:ext cx="1664080" cy="954107"/>
          </a:xfrm>
          <a:prstGeom prst="rect">
            <a:avLst/>
          </a:prstGeom>
          <a:noFill/>
        </p:spPr>
        <p:txBody>
          <a:bodyPr wrap="square" rtlCol="0">
            <a:spAutoFit/>
          </a:bodyPr>
          <a:lstStyle/>
          <a:p>
            <a:pPr algn="ctr"/>
            <a:r>
              <a:rPr lang="en-GB" sz="2800" dirty="0">
                <a:solidFill>
                  <a:schemeClr val="bg1"/>
                </a:solidFill>
              </a:rPr>
              <a:t>Clinical  Services</a:t>
            </a:r>
          </a:p>
        </p:txBody>
      </p:sp>
      <p:sp>
        <p:nvSpPr>
          <p:cNvPr id="2" name="TextBox 1">
            <a:extLst>
              <a:ext uri="{FF2B5EF4-FFF2-40B4-BE49-F238E27FC236}">
                <a16:creationId xmlns:a16="http://schemas.microsoft.com/office/drawing/2014/main" id="{BE5E4002-A101-E444-B4FC-DD5E42221923}"/>
              </a:ext>
            </a:extLst>
          </p:cNvPr>
          <p:cNvSpPr txBox="1"/>
          <p:nvPr/>
        </p:nvSpPr>
        <p:spPr>
          <a:xfrm>
            <a:off x="1783525" y="1036339"/>
            <a:ext cx="2959886" cy="492443"/>
          </a:xfrm>
          <a:prstGeom prst="rect">
            <a:avLst/>
          </a:prstGeom>
          <a:noFill/>
        </p:spPr>
        <p:txBody>
          <a:bodyPr wrap="square" rtlCol="0">
            <a:spAutoFit/>
          </a:bodyPr>
          <a:lstStyle/>
          <a:p>
            <a:r>
              <a:rPr lang="en-US" sz="2600" b="1" dirty="0">
                <a:solidFill>
                  <a:schemeClr val="bg1">
                    <a:lumMod val="50000"/>
                  </a:schemeClr>
                </a:solidFill>
                <a:latin typeface="+mj-lt"/>
              </a:rPr>
              <a:t>Community System</a:t>
            </a:r>
          </a:p>
        </p:txBody>
      </p:sp>
      <p:pic>
        <p:nvPicPr>
          <p:cNvPr id="1026" name="Picture 2" descr="See the source image">
            <a:extLst>
              <a:ext uri="{FF2B5EF4-FFF2-40B4-BE49-F238E27FC236}">
                <a16:creationId xmlns:a16="http://schemas.microsoft.com/office/drawing/2014/main" id="{A51B0BCD-9FDE-45EF-8A6B-F7250395E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215" y="4118197"/>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873ECF3D-8CC5-4FB2-B409-608F61E39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890" y="2007071"/>
            <a:ext cx="567744" cy="567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6ECFEEB4-ED37-400D-9502-A821D88B1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339" y="2023100"/>
            <a:ext cx="504825" cy="436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e the source image">
            <a:extLst>
              <a:ext uri="{FF2B5EF4-FFF2-40B4-BE49-F238E27FC236}">
                <a16:creationId xmlns:a16="http://schemas.microsoft.com/office/drawing/2014/main" id="{4CD049CE-D8CE-41D7-B2B6-21198433C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918" y="2747703"/>
            <a:ext cx="574177" cy="574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955DADAC-38C1-40DF-B2D9-0F3C4C494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153" y="5101767"/>
            <a:ext cx="481940" cy="479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C1ED58FA-2402-44F5-BAFD-3B7C28C2D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126" y="4127722"/>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ee the source image">
            <a:extLst>
              <a:ext uri="{FF2B5EF4-FFF2-40B4-BE49-F238E27FC236}">
                <a16:creationId xmlns:a16="http://schemas.microsoft.com/office/drawing/2014/main" id="{973A14E8-53B8-4DA6-9079-9B4FD59DB7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961" y="5079392"/>
            <a:ext cx="563652" cy="563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6F4BA806-6065-4C5C-A65D-A8B89093F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813" y="2869985"/>
            <a:ext cx="522712" cy="5227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See the source image">
            <a:extLst>
              <a:ext uri="{FF2B5EF4-FFF2-40B4-BE49-F238E27FC236}">
                <a16:creationId xmlns:a16="http://schemas.microsoft.com/office/drawing/2014/main" id="{22C0EC35-AD74-4068-BFCB-1586C18F96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5068" y="4202772"/>
            <a:ext cx="501650" cy="5021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CC21A75D-902D-48FA-9621-A364A319BE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0814" y="2803823"/>
            <a:ext cx="518057" cy="518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See the source image">
            <a:extLst>
              <a:ext uri="{FF2B5EF4-FFF2-40B4-BE49-F238E27FC236}">
                <a16:creationId xmlns:a16="http://schemas.microsoft.com/office/drawing/2014/main" id="{A39AF41E-B810-4EB4-821D-99FE922AF8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7612" y="1982802"/>
            <a:ext cx="489938" cy="4959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DB10BCB7-AFDD-4A05-B7A5-8EE5BC780A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1753" y="1943895"/>
            <a:ext cx="511648" cy="5608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ee the source image">
            <a:extLst>
              <a:ext uri="{FF2B5EF4-FFF2-40B4-BE49-F238E27FC236}">
                <a16:creationId xmlns:a16="http://schemas.microsoft.com/office/drawing/2014/main" id="{C7A22E0D-D8EB-4132-A7ED-6841B1A82A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84128" y="2817315"/>
            <a:ext cx="473828" cy="4738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6D93612F-C51E-454B-8E58-FF88D0D206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4128" y="4158331"/>
            <a:ext cx="549804" cy="5498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273DCCDD-1972-4095-80C6-EAE2C54347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4512" y="5091346"/>
            <a:ext cx="489234" cy="4373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See the source image">
            <a:extLst>
              <a:ext uri="{FF2B5EF4-FFF2-40B4-BE49-F238E27FC236}">
                <a16:creationId xmlns:a16="http://schemas.microsoft.com/office/drawing/2014/main" id="{F57D9233-B0D4-4D71-9CDB-E3C73CAE211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48094" y="5020322"/>
            <a:ext cx="667975" cy="667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E2F4B7-5B3A-45C9-889B-64021CD014DF}"/>
              </a:ext>
            </a:extLst>
          </p:cNvPr>
          <p:cNvSpPr txBox="1"/>
          <p:nvPr/>
        </p:nvSpPr>
        <p:spPr>
          <a:xfrm>
            <a:off x="270866" y="263703"/>
            <a:ext cx="11329850" cy="615553"/>
          </a:xfrm>
          <a:prstGeom prst="rect">
            <a:avLst/>
          </a:prstGeom>
          <a:noFill/>
        </p:spPr>
        <p:txBody>
          <a:bodyPr wrap="square" rtlCol="0">
            <a:spAutoFit/>
          </a:bodyPr>
          <a:lstStyle/>
          <a:p>
            <a:r>
              <a:rPr lang="en-US" sz="3400" dirty="0">
                <a:latin typeface="+mj-lt"/>
              </a:rPr>
              <a:t>The current system is fragmented and results in inequalities</a:t>
            </a:r>
          </a:p>
        </p:txBody>
      </p:sp>
      <p:sp>
        <p:nvSpPr>
          <p:cNvPr id="14" name="TextBox 13">
            <a:extLst>
              <a:ext uri="{FF2B5EF4-FFF2-40B4-BE49-F238E27FC236}">
                <a16:creationId xmlns:a16="http://schemas.microsoft.com/office/drawing/2014/main" id="{B114AAA0-6A07-4519-9CF3-612EE56A1A20}"/>
              </a:ext>
            </a:extLst>
          </p:cNvPr>
          <p:cNvSpPr txBox="1"/>
          <p:nvPr/>
        </p:nvSpPr>
        <p:spPr>
          <a:xfrm>
            <a:off x="8044357" y="1036753"/>
            <a:ext cx="2178550" cy="492443"/>
          </a:xfrm>
          <a:prstGeom prst="rect">
            <a:avLst/>
          </a:prstGeom>
          <a:noFill/>
        </p:spPr>
        <p:txBody>
          <a:bodyPr wrap="square" rtlCol="0">
            <a:spAutoFit/>
          </a:bodyPr>
          <a:lstStyle/>
          <a:p>
            <a:r>
              <a:rPr lang="en-US" sz="2600" b="1" dirty="0">
                <a:solidFill>
                  <a:schemeClr val="bg1">
                    <a:lumMod val="50000"/>
                  </a:schemeClr>
                </a:solidFill>
                <a:latin typeface="+mj-lt"/>
              </a:rPr>
              <a:t>Clinical System</a:t>
            </a:r>
          </a:p>
        </p:txBody>
      </p:sp>
      <p:sp>
        <p:nvSpPr>
          <p:cNvPr id="17" name="Rectangle: Rounded Corners 16">
            <a:extLst>
              <a:ext uri="{FF2B5EF4-FFF2-40B4-BE49-F238E27FC236}">
                <a16:creationId xmlns:a16="http://schemas.microsoft.com/office/drawing/2014/main" id="{DF616489-5B21-45AE-B3D7-9E0FB68A07F8}"/>
              </a:ext>
            </a:extLst>
          </p:cNvPr>
          <p:cNvSpPr/>
          <p:nvPr/>
        </p:nvSpPr>
        <p:spPr>
          <a:xfrm>
            <a:off x="593888" y="1036340"/>
            <a:ext cx="4963411" cy="527962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4DD08D94-7A68-4EFA-AC8D-CA2292DFFE5F}"/>
              </a:ext>
            </a:extLst>
          </p:cNvPr>
          <p:cNvSpPr/>
          <p:nvPr/>
        </p:nvSpPr>
        <p:spPr>
          <a:xfrm>
            <a:off x="6539402" y="1036340"/>
            <a:ext cx="4963411" cy="527962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432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1CE592B-2FB8-4DFA-A9F1-13B2B4D1CB5D}"/>
              </a:ext>
            </a:extLst>
          </p:cNvPr>
          <p:cNvSpPr/>
          <p:nvPr/>
        </p:nvSpPr>
        <p:spPr>
          <a:xfrm>
            <a:off x="856522" y="1586794"/>
            <a:ext cx="4460240" cy="4551680"/>
          </a:xfrm>
          <a:prstGeom prst="ellipse">
            <a:avLst/>
          </a:prstGeom>
          <a:solidFill>
            <a:schemeClr val="accent6">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E6BD6786-E901-43BA-81EE-50A30F7B887E}"/>
              </a:ext>
            </a:extLst>
          </p:cNvPr>
          <p:cNvSpPr/>
          <p:nvPr/>
        </p:nvSpPr>
        <p:spPr>
          <a:xfrm>
            <a:off x="6828696" y="1586793"/>
            <a:ext cx="4460240" cy="4551680"/>
          </a:xfrm>
          <a:prstGeom prst="ellipse">
            <a:avLst/>
          </a:prstGeom>
          <a:solidFill>
            <a:schemeClr val="accent5">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33D9CE19-A8A1-48E0-8AFB-0F46D06B8975}"/>
              </a:ext>
            </a:extLst>
          </p:cNvPr>
          <p:cNvSpPr/>
          <p:nvPr/>
        </p:nvSpPr>
        <p:spPr>
          <a:xfrm>
            <a:off x="1957929" y="2724396"/>
            <a:ext cx="2257425" cy="227647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B9DBF0DF-5CEE-4316-A864-EBC1C46F2784}"/>
              </a:ext>
            </a:extLst>
          </p:cNvPr>
          <p:cNvSpPr/>
          <p:nvPr/>
        </p:nvSpPr>
        <p:spPr>
          <a:xfrm>
            <a:off x="7985832" y="2770616"/>
            <a:ext cx="2257425" cy="2276475"/>
          </a:xfrm>
          <a:prstGeom prst="ellipse">
            <a:avLst/>
          </a:prstGeom>
          <a:solidFill>
            <a:schemeClr val="accent5">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B5A9956B-5E9F-4171-81DA-7998C037258E}"/>
              </a:ext>
            </a:extLst>
          </p:cNvPr>
          <p:cNvSpPr/>
          <p:nvPr/>
        </p:nvSpPr>
        <p:spPr>
          <a:xfrm>
            <a:off x="2015392" y="189841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4C73B421-224E-498C-90EB-AA0440BD6F43}"/>
              </a:ext>
            </a:extLst>
          </p:cNvPr>
          <p:cNvSpPr txBox="1"/>
          <p:nvPr/>
        </p:nvSpPr>
        <p:spPr>
          <a:xfrm>
            <a:off x="1833616" y="2574861"/>
            <a:ext cx="1144429" cy="215444"/>
          </a:xfrm>
          <a:prstGeom prst="rect">
            <a:avLst/>
          </a:prstGeom>
          <a:noFill/>
        </p:spPr>
        <p:txBody>
          <a:bodyPr wrap="square" rtlCol="0">
            <a:spAutoFit/>
          </a:bodyPr>
          <a:lstStyle/>
          <a:p>
            <a:r>
              <a:rPr lang="en-GB" sz="800" dirty="0"/>
              <a:t>Community Transport</a:t>
            </a:r>
          </a:p>
        </p:txBody>
      </p:sp>
      <p:sp>
        <p:nvSpPr>
          <p:cNvPr id="44" name="Oval 43">
            <a:extLst>
              <a:ext uri="{FF2B5EF4-FFF2-40B4-BE49-F238E27FC236}">
                <a16:creationId xmlns:a16="http://schemas.microsoft.com/office/drawing/2014/main" id="{27B6E035-D1C1-407E-82C4-C8E6148565B1}"/>
              </a:ext>
            </a:extLst>
          </p:cNvPr>
          <p:cNvSpPr/>
          <p:nvPr/>
        </p:nvSpPr>
        <p:spPr>
          <a:xfrm>
            <a:off x="3268392" y="189841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75C806BD-8244-4636-997C-EE11C5A394EF}"/>
              </a:ext>
            </a:extLst>
          </p:cNvPr>
          <p:cNvSpPr/>
          <p:nvPr/>
        </p:nvSpPr>
        <p:spPr>
          <a:xfrm>
            <a:off x="4207100" y="270534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7AB7EDB0-A5C9-4F6B-AA2E-B7C9F2F35C88}"/>
              </a:ext>
            </a:extLst>
          </p:cNvPr>
          <p:cNvSpPr/>
          <p:nvPr/>
        </p:nvSpPr>
        <p:spPr>
          <a:xfrm>
            <a:off x="4320208" y="4009634"/>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910486E0-0DD1-4FF3-8F34-BB0BE8628E25}"/>
              </a:ext>
            </a:extLst>
          </p:cNvPr>
          <p:cNvSpPr/>
          <p:nvPr/>
        </p:nvSpPr>
        <p:spPr>
          <a:xfrm>
            <a:off x="3369098" y="499690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2FE7C4EC-6758-48A7-9139-0DB8EE8C8B79}"/>
              </a:ext>
            </a:extLst>
          </p:cNvPr>
          <p:cNvSpPr/>
          <p:nvPr/>
        </p:nvSpPr>
        <p:spPr>
          <a:xfrm>
            <a:off x="2034753" y="499690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9B89C47D-BE64-41BC-8A1C-39B71D26DA64}"/>
              </a:ext>
            </a:extLst>
          </p:cNvPr>
          <p:cNvSpPr/>
          <p:nvPr/>
        </p:nvSpPr>
        <p:spPr>
          <a:xfrm>
            <a:off x="1136237" y="4009634"/>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AAE0AFF3-5BB2-418D-BDC8-6CA87208269C}"/>
              </a:ext>
            </a:extLst>
          </p:cNvPr>
          <p:cNvSpPr/>
          <p:nvPr/>
        </p:nvSpPr>
        <p:spPr>
          <a:xfrm>
            <a:off x="1215772" y="278392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25E41F2C-E8ED-4830-9D27-2D172100C5B6}"/>
              </a:ext>
            </a:extLst>
          </p:cNvPr>
          <p:cNvSpPr/>
          <p:nvPr/>
        </p:nvSpPr>
        <p:spPr>
          <a:xfrm>
            <a:off x="8019211" y="1887104"/>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DEA16001-F4A7-4C2B-8A8D-614CA1947872}"/>
              </a:ext>
            </a:extLst>
          </p:cNvPr>
          <p:cNvSpPr/>
          <p:nvPr/>
        </p:nvSpPr>
        <p:spPr>
          <a:xfrm>
            <a:off x="9315259" y="1879051"/>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CC5D3C89-55B6-407B-8C28-7E945DAB2DC4}"/>
              </a:ext>
            </a:extLst>
          </p:cNvPr>
          <p:cNvSpPr/>
          <p:nvPr/>
        </p:nvSpPr>
        <p:spPr>
          <a:xfrm>
            <a:off x="10185272" y="269798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4B0FC303-9B04-43A5-83D1-F095246CDAC6}"/>
              </a:ext>
            </a:extLst>
          </p:cNvPr>
          <p:cNvSpPr/>
          <p:nvPr/>
        </p:nvSpPr>
        <p:spPr>
          <a:xfrm>
            <a:off x="10260615" y="407676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83198E05-6CCD-414A-BA46-09FD4FE45E77}"/>
              </a:ext>
            </a:extLst>
          </p:cNvPr>
          <p:cNvSpPr/>
          <p:nvPr/>
        </p:nvSpPr>
        <p:spPr>
          <a:xfrm>
            <a:off x="9429896" y="501105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BFD96418-B80B-45FF-A661-D24F7B0E694D}"/>
              </a:ext>
            </a:extLst>
          </p:cNvPr>
          <p:cNvSpPr/>
          <p:nvPr/>
        </p:nvSpPr>
        <p:spPr>
          <a:xfrm>
            <a:off x="8067745" y="500479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C8423059-2849-4A20-A51B-CDEAC2A164AD}"/>
              </a:ext>
            </a:extLst>
          </p:cNvPr>
          <p:cNvSpPr/>
          <p:nvPr/>
        </p:nvSpPr>
        <p:spPr>
          <a:xfrm>
            <a:off x="7132523" y="409642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9051E87A-5EAC-45FD-A781-4330871507E1}"/>
              </a:ext>
            </a:extLst>
          </p:cNvPr>
          <p:cNvSpPr/>
          <p:nvPr/>
        </p:nvSpPr>
        <p:spPr>
          <a:xfrm>
            <a:off x="7177636" y="272439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B1E65D98-DDF3-4782-9AF9-099742E1537E}"/>
              </a:ext>
            </a:extLst>
          </p:cNvPr>
          <p:cNvSpPr txBox="1"/>
          <p:nvPr/>
        </p:nvSpPr>
        <p:spPr>
          <a:xfrm>
            <a:off x="4238295" y="3431220"/>
            <a:ext cx="824070" cy="338554"/>
          </a:xfrm>
          <a:prstGeom prst="rect">
            <a:avLst/>
          </a:prstGeom>
          <a:noFill/>
        </p:spPr>
        <p:txBody>
          <a:bodyPr wrap="square" rtlCol="0">
            <a:spAutoFit/>
          </a:bodyPr>
          <a:lstStyle/>
          <a:p>
            <a:pPr algn="ctr"/>
            <a:r>
              <a:rPr lang="en-GB" sz="800" dirty="0"/>
              <a:t>Employment Assistance</a:t>
            </a:r>
          </a:p>
        </p:txBody>
      </p:sp>
      <p:sp>
        <p:nvSpPr>
          <p:cNvPr id="91" name="TextBox 90">
            <a:extLst>
              <a:ext uri="{FF2B5EF4-FFF2-40B4-BE49-F238E27FC236}">
                <a16:creationId xmlns:a16="http://schemas.microsoft.com/office/drawing/2014/main" id="{F0FA2BD4-6FD0-4440-8E4A-C84695216161}"/>
              </a:ext>
            </a:extLst>
          </p:cNvPr>
          <p:cNvSpPr txBox="1"/>
          <p:nvPr/>
        </p:nvSpPr>
        <p:spPr>
          <a:xfrm>
            <a:off x="4242501" y="4741900"/>
            <a:ext cx="824070" cy="338554"/>
          </a:xfrm>
          <a:prstGeom prst="rect">
            <a:avLst/>
          </a:prstGeom>
          <a:noFill/>
        </p:spPr>
        <p:txBody>
          <a:bodyPr wrap="square" rtlCol="0">
            <a:spAutoFit/>
          </a:bodyPr>
          <a:lstStyle/>
          <a:p>
            <a:pPr algn="ctr"/>
            <a:r>
              <a:rPr lang="en-GB" sz="800" dirty="0"/>
              <a:t>Healthy Food Options</a:t>
            </a:r>
          </a:p>
        </p:txBody>
      </p:sp>
      <p:sp>
        <p:nvSpPr>
          <p:cNvPr id="93" name="TextBox 92">
            <a:extLst>
              <a:ext uri="{FF2B5EF4-FFF2-40B4-BE49-F238E27FC236}">
                <a16:creationId xmlns:a16="http://schemas.microsoft.com/office/drawing/2014/main" id="{7BFB1124-FE73-4B14-AE2F-FDD9B8BF9564}"/>
              </a:ext>
            </a:extLst>
          </p:cNvPr>
          <p:cNvSpPr txBox="1"/>
          <p:nvPr/>
        </p:nvSpPr>
        <p:spPr>
          <a:xfrm>
            <a:off x="3207293" y="2562042"/>
            <a:ext cx="1003531" cy="215444"/>
          </a:xfrm>
          <a:prstGeom prst="rect">
            <a:avLst/>
          </a:prstGeom>
          <a:noFill/>
        </p:spPr>
        <p:txBody>
          <a:bodyPr wrap="square" rtlCol="0">
            <a:spAutoFit/>
          </a:bodyPr>
          <a:lstStyle/>
          <a:p>
            <a:pPr algn="ctr"/>
            <a:r>
              <a:rPr lang="en-GB" sz="800" dirty="0"/>
              <a:t>Older Peoples Care</a:t>
            </a:r>
          </a:p>
        </p:txBody>
      </p:sp>
      <p:sp>
        <p:nvSpPr>
          <p:cNvPr id="95" name="TextBox 94">
            <a:extLst>
              <a:ext uri="{FF2B5EF4-FFF2-40B4-BE49-F238E27FC236}">
                <a16:creationId xmlns:a16="http://schemas.microsoft.com/office/drawing/2014/main" id="{1461042C-27A7-4C51-850D-5F2881FED6E1}"/>
              </a:ext>
            </a:extLst>
          </p:cNvPr>
          <p:cNvSpPr txBox="1"/>
          <p:nvPr/>
        </p:nvSpPr>
        <p:spPr>
          <a:xfrm>
            <a:off x="3268392" y="5694381"/>
            <a:ext cx="824070" cy="215444"/>
          </a:xfrm>
          <a:prstGeom prst="rect">
            <a:avLst/>
          </a:prstGeom>
          <a:noFill/>
        </p:spPr>
        <p:txBody>
          <a:bodyPr wrap="square" rtlCol="0">
            <a:spAutoFit/>
          </a:bodyPr>
          <a:lstStyle/>
          <a:p>
            <a:pPr algn="ctr"/>
            <a:r>
              <a:rPr lang="en-GB" sz="800" dirty="0"/>
              <a:t>Pastoral Care</a:t>
            </a:r>
          </a:p>
        </p:txBody>
      </p:sp>
      <p:sp>
        <p:nvSpPr>
          <p:cNvPr id="97" name="TextBox 96">
            <a:extLst>
              <a:ext uri="{FF2B5EF4-FFF2-40B4-BE49-F238E27FC236}">
                <a16:creationId xmlns:a16="http://schemas.microsoft.com/office/drawing/2014/main" id="{8D95A95F-4978-4BF5-86B4-F5CFC8ADD12C}"/>
              </a:ext>
            </a:extLst>
          </p:cNvPr>
          <p:cNvSpPr txBox="1"/>
          <p:nvPr/>
        </p:nvSpPr>
        <p:spPr>
          <a:xfrm>
            <a:off x="1131236" y="4755849"/>
            <a:ext cx="824070" cy="338554"/>
          </a:xfrm>
          <a:prstGeom prst="rect">
            <a:avLst/>
          </a:prstGeom>
          <a:noFill/>
        </p:spPr>
        <p:txBody>
          <a:bodyPr wrap="square" rtlCol="0">
            <a:spAutoFit/>
          </a:bodyPr>
          <a:lstStyle/>
          <a:p>
            <a:pPr algn="ctr"/>
            <a:r>
              <a:rPr lang="en-GB" sz="800" dirty="0"/>
              <a:t>Relationship Education</a:t>
            </a:r>
          </a:p>
        </p:txBody>
      </p:sp>
      <p:sp>
        <p:nvSpPr>
          <p:cNvPr id="99" name="TextBox 98">
            <a:extLst>
              <a:ext uri="{FF2B5EF4-FFF2-40B4-BE49-F238E27FC236}">
                <a16:creationId xmlns:a16="http://schemas.microsoft.com/office/drawing/2014/main" id="{D6D6F72A-8C76-4056-A0EC-ACB5C67A5C0C}"/>
              </a:ext>
            </a:extLst>
          </p:cNvPr>
          <p:cNvSpPr txBox="1"/>
          <p:nvPr/>
        </p:nvSpPr>
        <p:spPr>
          <a:xfrm>
            <a:off x="1127271" y="3513664"/>
            <a:ext cx="824070" cy="215444"/>
          </a:xfrm>
          <a:prstGeom prst="rect">
            <a:avLst/>
          </a:prstGeom>
          <a:noFill/>
        </p:spPr>
        <p:txBody>
          <a:bodyPr wrap="square" rtlCol="0">
            <a:spAutoFit/>
          </a:bodyPr>
          <a:lstStyle/>
          <a:p>
            <a:pPr algn="ctr"/>
            <a:r>
              <a:rPr lang="en-GB" sz="800" dirty="0"/>
              <a:t>Child Welfare</a:t>
            </a:r>
          </a:p>
        </p:txBody>
      </p:sp>
      <p:sp>
        <p:nvSpPr>
          <p:cNvPr id="101" name="TextBox 100">
            <a:extLst>
              <a:ext uri="{FF2B5EF4-FFF2-40B4-BE49-F238E27FC236}">
                <a16:creationId xmlns:a16="http://schemas.microsoft.com/office/drawing/2014/main" id="{0CF261F3-1D33-43F9-8F81-1CDF83A1E3CC}"/>
              </a:ext>
            </a:extLst>
          </p:cNvPr>
          <p:cNvSpPr txBox="1"/>
          <p:nvPr/>
        </p:nvSpPr>
        <p:spPr>
          <a:xfrm>
            <a:off x="2008020" y="5644679"/>
            <a:ext cx="824070" cy="338554"/>
          </a:xfrm>
          <a:prstGeom prst="rect">
            <a:avLst/>
          </a:prstGeom>
          <a:noFill/>
        </p:spPr>
        <p:txBody>
          <a:bodyPr wrap="square" rtlCol="0">
            <a:spAutoFit/>
          </a:bodyPr>
          <a:lstStyle/>
          <a:p>
            <a:pPr algn="ctr"/>
            <a:r>
              <a:rPr lang="en-GB" sz="800" dirty="0"/>
              <a:t>Advice &amp; Advocacy</a:t>
            </a:r>
          </a:p>
        </p:txBody>
      </p:sp>
      <p:sp>
        <p:nvSpPr>
          <p:cNvPr id="103" name="TextBox 102">
            <a:extLst>
              <a:ext uri="{FF2B5EF4-FFF2-40B4-BE49-F238E27FC236}">
                <a16:creationId xmlns:a16="http://schemas.microsoft.com/office/drawing/2014/main" id="{AED9B529-C793-4EBB-9CC3-D2804B84735F}"/>
              </a:ext>
            </a:extLst>
          </p:cNvPr>
          <p:cNvSpPr txBox="1"/>
          <p:nvPr/>
        </p:nvSpPr>
        <p:spPr>
          <a:xfrm>
            <a:off x="7985832" y="2605031"/>
            <a:ext cx="824070" cy="215444"/>
          </a:xfrm>
          <a:prstGeom prst="rect">
            <a:avLst/>
          </a:prstGeom>
          <a:noFill/>
        </p:spPr>
        <p:txBody>
          <a:bodyPr wrap="square" rtlCol="0">
            <a:spAutoFit/>
          </a:bodyPr>
          <a:lstStyle/>
          <a:p>
            <a:pPr algn="ctr"/>
            <a:r>
              <a:rPr lang="en-GB" sz="800" dirty="0"/>
              <a:t>Primary Care </a:t>
            </a:r>
          </a:p>
        </p:txBody>
      </p:sp>
      <p:sp>
        <p:nvSpPr>
          <p:cNvPr id="105" name="TextBox 104">
            <a:extLst>
              <a:ext uri="{FF2B5EF4-FFF2-40B4-BE49-F238E27FC236}">
                <a16:creationId xmlns:a16="http://schemas.microsoft.com/office/drawing/2014/main" id="{D8CFC602-248F-4BA4-BC7A-72A22AFC60FD}"/>
              </a:ext>
            </a:extLst>
          </p:cNvPr>
          <p:cNvSpPr txBox="1"/>
          <p:nvPr/>
        </p:nvSpPr>
        <p:spPr>
          <a:xfrm>
            <a:off x="7150593" y="3430917"/>
            <a:ext cx="824070" cy="338554"/>
          </a:xfrm>
          <a:prstGeom prst="rect">
            <a:avLst/>
          </a:prstGeom>
          <a:noFill/>
        </p:spPr>
        <p:txBody>
          <a:bodyPr wrap="square" rtlCol="0">
            <a:spAutoFit/>
          </a:bodyPr>
          <a:lstStyle/>
          <a:p>
            <a:pPr algn="ctr"/>
            <a:r>
              <a:rPr lang="en-GB" sz="800" dirty="0"/>
              <a:t>Specialist Mental Health </a:t>
            </a:r>
          </a:p>
        </p:txBody>
      </p:sp>
      <p:sp>
        <p:nvSpPr>
          <p:cNvPr id="107" name="TextBox 106">
            <a:extLst>
              <a:ext uri="{FF2B5EF4-FFF2-40B4-BE49-F238E27FC236}">
                <a16:creationId xmlns:a16="http://schemas.microsoft.com/office/drawing/2014/main" id="{7918A46B-1B13-4A96-B996-162CF52B4CCA}"/>
              </a:ext>
            </a:extLst>
          </p:cNvPr>
          <p:cNvSpPr txBox="1"/>
          <p:nvPr/>
        </p:nvSpPr>
        <p:spPr>
          <a:xfrm>
            <a:off x="9282510" y="2558107"/>
            <a:ext cx="824070" cy="215444"/>
          </a:xfrm>
          <a:prstGeom prst="rect">
            <a:avLst/>
          </a:prstGeom>
          <a:noFill/>
        </p:spPr>
        <p:txBody>
          <a:bodyPr wrap="square" rtlCol="0">
            <a:spAutoFit/>
          </a:bodyPr>
          <a:lstStyle/>
          <a:p>
            <a:pPr algn="ctr"/>
            <a:r>
              <a:rPr lang="en-GB" sz="800" dirty="0"/>
              <a:t>Pharmacy</a:t>
            </a:r>
          </a:p>
        </p:txBody>
      </p:sp>
      <p:sp>
        <p:nvSpPr>
          <p:cNvPr id="109" name="TextBox 108">
            <a:extLst>
              <a:ext uri="{FF2B5EF4-FFF2-40B4-BE49-F238E27FC236}">
                <a16:creationId xmlns:a16="http://schemas.microsoft.com/office/drawing/2014/main" id="{DD5C16FE-9AA9-4E7D-81A4-B290D7A784A8}"/>
              </a:ext>
            </a:extLst>
          </p:cNvPr>
          <p:cNvSpPr txBox="1"/>
          <p:nvPr/>
        </p:nvSpPr>
        <p:spPr>
          <a:xfrm>
            <a:off x="7195141" y="4776853"/>
            <a:ext cx="824070" cy="215444"/>
          </a:xfrm>
          <a:prstGeom prst="rect">
            <a:avLst/>
          </a:prstGeom>
          <a:noFill/>
        </p:spPr>
        <p:txBody>
          <a:bodyPr wrap="square" rtlCol="0">
            <a:spAutoFit/>
          </a:bodyPr>
          <a:lstStyle/>
          <a:p>
            <a:pPr algn="ctr"/>
            <a:r>
              <a:rPr lang="en-GB" sz="800" dirty="0"/>
              <a:t>Public Health </a:t>
            </a:r>
          </a:p>
        </p:txBody>
      </p:sp>
      <p:sp>
        <p:nvSpPr>
          <p:cNvPr id="111" name="TextBox 110">
            <a:extLst>
              <a:ext uri="{FF2B5EF4-FFF2-40B4-BE49-F238E27FC236}">
                <a16:creationId xmlns:a16="http://schemas.microsoft.com/office/drawing/2014/main" id="{369F6BE2-2C03-4FB4-A6BF-BCCF93637A54}"/>
              </a:ext>
            </a:extLst>
          </p:cNvPr>
          <p:cNvSpPr txBox="1"/>
          <p:nvPr/>
        </p:nvSpPr>
        <p:spPr>
          <a:xfrm>
            <a:off x="10172053" y="3405433"/>
            <a:ext cx="824070" cy="338554"/>
          </a:xfrm>
          <a:prstGeom prst="rect">
            <a:avLst/>
          </a:prstGeom>
          <a:noFill/>
        </p:spPr>
        <p:txBody>
          <a:bodyPr wrap="square" rtlCol="0">
            <a:spAutoFit/>
          </a:bodyPr>
          <a:lstStyle/>
          <a:p>
            <a:pPr algn="ctr"/>
            <a:r>
              <a:rPr lang="en-GB" sz="800" dirty="0"/>
              <a:t>Post, sub-acute care</a:t>
            </a:r>
          </a:p>
        </p:txBody>
      </p:sp>
      <p:sp>
        <p:nvSpPr>
          <p:cNvPr id="113" name="TextBox 112">
            <a:extLst>
              <a:ext uri="{FF2B5EF4-FFF2-40B4-BE49-F238E27FC236}">
                <a16:creationId xmlns:a16="http://schemas.microsoft.com/office/drawing/2014/main" id="{0BECFE6F-C214-47FB-A7F7-77C17FC573C8}"/>
              </a:ext>
            </a:extLst>
          </p:cNvPr>
          <p:cNvSpPr txBox="1"/>
          <p:nvPr/>
        </p:nvSpPr>
        <p:spPr>
          <a:xfrm>
            <a:off x="9388939" y="5702652"/>
            <a:ext cx="824070" cy="215444"/>
          </a:xfrm>
          <a:prstGeom prst="rect">
            <a:avLst/>
          </a:prstGeom>
          <a:noFill/>
        </p:spPr>
        <p:txBody>
          <a:bodyPr wrap="square" rtlCol="0">
            <a:spAutoFit/>
          </a:bodyPr>
          <a:lstStyle/>
          <a:p>
            <a:pPr algn="ctr"/>
            <a:r>
              <a:rPr lang="en-GB" sz="800" dirty="0"/>
              <a:t>Urgent Care</a:t>
            </a:r>
          </a:p>
        </p:txBody>
      </p:sp>
      <p:sp>
        <p:nvSpPr>
          <p:cNvPr id="115" name="TextBox 114">
            <a:extLst>
              <a:ext uri="{FF2B5EF4-FFF2-40B4-BE49-F238E27FC236}">
                <a16:creationId xmlns:a16="http://schemas.microsoft.com/office/drawing/2014/main" id="{68F2FD78-CD36-4DAF-B6D8-D2CFD50646B1}"/>
              </a:ext>
            </a:extLst>
          </p:cNvPr>
          <p:cNvSpPr txBox="1"/>
          <p:nvPr/>
        </p:nvSpPr>
        <p:spPr>
          <a:xfrm>
            <a:off x="10238668" y="4802583"/>
            <a:ext cx="824070" cy="338554"/>
          </a:xfrm>
          <a:prstGeom prst="rect">
            <a:avLst/>
          </a:prstGeom>
          <a:noFill/>
        </p:spPr>
        <p:txBody>
          <a:bodyPr wrap="square" rtlCol="0">
            <a:spAutoFit/>
          </a:bodyPr>
          <a:lstStyle/>
          <a:p>
            <a:pPr algn="ctr"/>
            <a:r>
              <a:rPr lang="en-GB" sz="800" dirty="0"/>
              <a:t>Community Health</a:t>
            </a:r>
          </a:p>
        </p:txBody>
      </p:sp>
      <p:sp>
        <p:nvSpPr>
          <p:cNvPr id="117" name="TextBox 116">
            <a:extLst>
              <a:ext uri="{FF2B5EF4-FFF2-40B4-BE49-F238E27FC236}">
                <a16:creationId xmlns:a16="http://schemas.microsoft.com/office/drawing/2014/main" id="{8E7FD270-DDC6-476D-B989-FBED9C5E99F6}"/>
              </a:ext>
            </a:extLst>
          </p:cNvPr>
          <p:cNvSpPr txBox="1"/>
          <p:nvPr/>
        </p:nvSpPr>
        <p:spPr>
          <a:xfrm>
            <a:off x="8040662" y="5706234"/>
            <a:ext cx="951025" cy="215444"/>
          </a:xfrm>
          <a:prstGeom prst="rect">
            <a:avLst/>
          </a:prstGeom>
          <a:noFill/>
        </p:spPr>
        <p:txBody>
          <a:bodyPr wrap="square" rtlCol="0">
            <a:spAutoFit/>
          </a:bodyPr>
          <a:lstStyle/>
          <a:p>
            <a:pPr algn="ctr"/>
            <a:r>
              <a:rPr lang="en-GB" sz="800" dirty="0"/>
              <a:t>Physical Health</a:t>
            </a:r>
          </a:p>
        </p:txBody>
      </p:sp>
      <p:sp>
        <p:nvSpPr>
          <p:cNvPr id="118" name="TextBox 117">
            <a:extLst>
              <a:ext uri="{FF2B5EF4-FFF2-40B4-BE49-F238E27FC236}">
                <a16:creationId xmlns:a16="http://schemas.microsoft.com/office/drawing/2014/main" id="{C23FCCDE-C3F1-4B2D-AB3D-63257D4F9BB0}"/>
              </a:ext>
            </a:extLst>
          </p:cNvPr>
          <p:cNvSpPr txBox="1"/>
          <p:nvPr/>
        </p:nvSpPr>
        <p:spPr>
          <a:xfrm>
            <a:off x="2294621" y="3168152"/>
            <a:ext cx="1664080" cy="1384995"/>
          </a:xfrm>
          <a:prstGeom prst="rect">
            <a:avLst/>
          </a:prstGeom>
          <a:noFill/>
        </p:spPr>
        <p:txBody>
          <a:bodyPr wrap="square" rtlCol="0">
            <a:spAutoFit/>
          </a:bodyPr>
          <a:lstStyle/>
          <a:p>
            <a:pPr algn="ctr"/>
            <a:r>
              <a:rPr lang="en-GB" sz="2800" dirty="0">
                <a:solidFill>
                  <a:schemeClr val="bg1"/>
                </a:solidFill>
              </a:rPr>
              <a:t>Health &amp; Wellbeing Hubs</a:t>
            </a:r>
          </a:p>
        </p:txBody>
      </p:sp>
      <p:sp>
        <p:nvSpPr>
          <p:cNvPr id="122" name="TextBox 121">
            <a:extLst>
              <a:ext uri="{FF2B5EF4-FFF2-40B4-BE49-F238E27FC236}">
                <a16:creationId xmlns:a16="http://schemas.microsoft.com/office/drawing/2014/main" id="{8DA4BD4B-6C72-426C-9249-3CD2F3CB9B4B}"/>
              </a:ext>
            </a:extLst>
          </p:cNvPr>
          <p:cNvSpPr txBox="1"/>
          <p:nvPr/>
        </p:nvSpPr>
        <p:spPr>
          <a:xfrm>
            <a:off x="8261938" y="3369156"/>
            <a:ext cx="1664080" cy="954107"/>
          </a:xfrm>
          <a:prstGeom prst="rect">
            <a:avLst/>
          </a:prstGeom>
          <a:noFill/>
        </p:spPr>
        <p:txBody>
          <a:bodyPr wrap="square" rtlCol="0">
            <a:spAutoFit/>
          </a:bodyPr>
          <a:lstStyle/>
          <a:p>
            <a:pPr algn="ctr"/>
            <a:r>
              <a:rPr lang="en-GB" sz="2800" dirty="0">
                <a:solidFill>
                  <a:schemeClr val="bg1"/>
                </a:solidFill>
              </a:rPr>
              <a:t>Clinical  Services</a:t>
            </a:r>
          </a:p>
        </p:txBody>
      </p:sp>
      <p:sp>
        <p:nvSpPr>
          <p:cNvPr id="2" name="Oval 1">
            <a:extLst>
              <a:ext uri="{FF2B5EF4-FFF2-40B4-BE49-F238E27FC236}">
                <a16:creationId xmlns:a16="http://schemas.microsoft.com/office/drawing/2014/main" id="{BBD48D1A-6948-4955-9977-2D7D6FFD5809}"/>
              </a:ext>
            </a:extLst>
          </p:cNvPr>
          <p:cNvSpPr/>
          <p:nvPr/>
        </p:nvSpPr>
        <p:spPr>
          <a:xfrm>
            <a:off x="5032795" y="2777486"/>
            <a:ext cx="2086332" cy="2147899"/>
          </a:xfrm>
          <a:prstGeom prst="ellipse">
            <a:avLst/>
          </a:prstGeom>
          <a:solidFill>
            <a:srgbClr val="EBADAB"/>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game&#10;&#10;Description automatically generated">
            <a:extLst>
              <a:ext uri="{FF2B5EF4-FFF2-40B4-BE49-F238E27FC236}">
                <a16:creationId xmlns:a16="http://schemas.microsoft.com/office/drawing/2014/main" id="{C4452F6A-88AD-4F35-8357-30F4375C10EF}"/>
              </a:ext>
            </a:extLst>
          </p:cNvPr>
          <p:cNvPicPr>
            <a:picLocks noChangeAspect="1"/>
          </p:cNvPicPr>
          <p:nvPr/>
        </p:nvPicPr>
        <p:blipFill rotWithShape="1">
          <a:blip r:embed="rId2"/>
          <a:srcRect l="16834" t="16814" r="16023" b="19772"/>
          <a:stretch/>
        </p:blipFill>
        <p:spPr>
          <a:xfrm>
            <a:off x="5395454" y="3203160"/>
            <a:ext cx="1396485" cy="1318945"/>
          </a:xfrm>
          <a:prstGeom prst="rect">
            <a:avLst/>
          </a:prstGeom>
        </p:spPr>
      </p:pic>
      <p:sp>
        <p:nvSpPr>
          <p:cNvPr id="6" name="TextBox 5">
            <a:extLst>
              <a:ext uri="{FF2B5EF4-FFF2-40B4-BE49-F238E27FC236}">
                <a16:creationId xmlns:a16="http://schemas.microsoft.com/office/drawing/2014/main" id="{31B2BE8E-F771-AE48-82B7-3936732A5D7B}"/>
              </a:ext>
            </a:extLst>
          </p:cNvPr>
          <p:cNvSpPr txBox="1"/>
          <p:nvPr/>
        </p:nvSpPr>
        <p:spPr>
          <a:xfrm>
            <a:off x="190124" y="206161"/>
            <a:ext cx="11329850" cy="1015663"/>
          </a:xfrm>
          <a:prstGeom prst="rect">
            <a:avLst/>
          </a:prstGeom>
          <a:noFill/>
        </p:spPr>
        <p:txBody>
          <a:bodyPr wrap="square" rtlCol="0">
            <a:spAutoFit/>
          </a:bodyPr>
          <a:lstStyle/>
          <a:p>
            <a:r>
              <a:rPr lang="en-US" sz="3000" dirty="0">
                <a:latin typeface="+mj-lt"/>
              </a:rPr>
              <a:t>The proposal: An integrated Community &amp; Clinical Ecosystem, utilizing a hub and spoke model</a:t>
            </a:r>
          </a:p>
        </p:txBody>
      </p:sp>
      <p:pic>
        <p:nvPicPr>
          <p:cNvPr id="3" name="Picture 2" descr="See the source image">
            <a:extLst>
              <a:ext uri="{FF2B5EF4-FFF2-40B4-BE49-F238E27FC236}">
                <a16:creationId xmlns:a16="http://schemas.microsoft.com/office/drawing/2014/main" id="{1F8EA0A4-D022-42E5-A200-4A0E6E010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923" y="4110833"/>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65E76164-920D-4EDA-BDD4-4DB00C2C3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598" y="1999707"/>
            <a:ext cx="567744" cy="567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e the source image">
            <a:extLst>
              <a:ext uri="{FF2B5EF4-FFF2-40B4-BE49-F238E27FC236}">
                <a16:creationId xmlns:a16="http://schemas.microsoft.com/office/drawing/2014/main" id="{4CEF1826-5475-4EC9-8818-5B13F5580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047" y="2015736"/>
            <a:ext cx="504825" cy="4368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6F48E12C-0075-4541-B339-7535051CCF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626" y="2740339"/>
            <a:ext cx="574177" cy="5741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BA0CD8D4-1548-44A5-AB0E-9896545EF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545" y="5094403"/>
            <a:ext cx="481940" cy="4799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ee the source image">
            <a:extLst>
              <a:ext uri="{FF2B5EF4-FFF2-40B4-BE49-F238E27FC236}">
                <a16:creationId xmlns:a16="http://schemas.microsoft.com/office/drawing/2014/main" id="{B8402B9C-8084-47ED-AB69-595D487665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3834" y="4110833"/>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a:extLst>
              <a:ext uri="{FF2B5EF4-FFF2-40B4-BE49-F238E27FC236}">
                <a16:creationId xmlns:a16="http://schemas.microsoft.com/office/drawing/2014/main" id="{59C9FAEC-B462-4AD5-A6E2-98878A2F42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6669" y="5072028"/>
            <a:ext cx="563652" cy="5636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ee the source image">
            <a:extLst>
              <a:ext uri="{FF2B5EF4-FFF2-40B4-BE49-F238E27FC236}">
                <a16:creationId xmlns:a16="http://schemas.microsoft.com/office/drawing/2014/main" id="{B0314CE0-10CA-41D3-8CAD-04A651D09A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8521" y="2862621"/>
            <a:ext cx="522712" cy="5227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a:extLst>
              <a:ext uri="{FF2B5EF4-FFF2-40B4-BE49-F238E27FC236}">
                <a16:creationId xmlns:a16="http://schemas.microsoft.com/office/drawing/2014/main" id="{365CC308-B8A2-4613-9B37-81665BE472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2776" y="4195408"/>
            <a:ext cx="501650" cy="50211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ee the source image">
            <a:extLst>
              <a:ext uri="{FF2B5EF4-FFF2-40B4-BE49-F238E27FC236}">
                <a16:creationId xmlns:a16="http://schemas.microsoft.com/office/drawing/2014/main" id="{1B7A74A7-3E59-4EAD-9E61-EDB3A0CB33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21836" y="2809951"/>
            <a:ext cx="473828" cy="4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See the source image">
            <a:extLst>
              <a:ext uri="{FF2B5EF4-FFF2-40B4-BE49-F238E27FC236}">
                <a16:creationId xmlns:a16="http://schemas.microsoft.com/office/drawing/2014/main" id="{DAEBDECC-0FF8-42EE-A882-A57245F931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8522" y="2796459"/>
            <a:ext cx="518057" cy="51805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ee the source image">
            <a:extLst>
              <a:ext uri="{FF2B5EF4-FFF2-40B4-BE49-F238E27FC236}">
                <a16:creationId xmlns:a16="http://schemas.microsoft.com/office/drawing/2014/main" id="{64BC8046-5F91-43C3-9F5A-AE7408C8C4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45320" y="1975438"/>
            <a:ext cx="489938" cy="4959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See the source image">
            <a:extLst>
              <a:ext uri="{FF2B5EF4-FFF2-40B4-BE49-F238E27FC236}">
                <a16:creationId xmlns:a16="http://schemas.microsoft.com/office/drawing/2014/main" id="{EEADB992-8541-4616-B8AD-82FDDD351B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79461" y="1936531"/>
            <a:ext cx="511648" cy="5608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See the source image">
            <a:extLst>
              <a:ext uri="{FF2B5EF4-FFF2-40B4-BE49-F238E27FC236}">
                <a16:creationId xmlns:a16="http://schemas.microsoft.com/office/drawing/2014/main" id="{9CF0A503-4EAA-4DE4-A347-59CA1EC820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21836" y="4150967"/>
            <a:ext cx="549804" cy="54980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ee the source image">
            <a:extLst>
              <a:ext uri="{FF2B5EF4-FFF2-40B4-BE49-F238E27FC236}">
                <a16:creationId xmlns:a16="http://schemas.microsoft.com/office/drawing/2014/main" id="{2FCAB71F-2045-4B70-846D-17FEE8C639D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85802" y="5012958"/>
            <a:ext cx="667975" cy="667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See the source image">
            <a:extLst>
              <a:ext uri="{FF2B5EF4-FFF2-40B4-BE49-F238E27FC236}">
                <a16:creationId xmlns:a16="http://schemas.microsoft.com/office/drawing/2014/main" id="{0857518B-364F-4C06-AB2A-4364B8D67F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02220" y="5083982"/>
            <a:ext cx="489234" cy="43730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5F57C928-303D-4920-8D77-FDC1EFDA3614}"/>
              </a:ext>
            </a:extLst>
          </p:cNvPr>
          <p:cNvSpPr/>
          <p:nvPr/>
        </p:nvSpPr>
        <p:spPr>
          <a:xfrm>
            <a:off x="546755" y="1451728"/>
            <a:ext cx="10953945" cy="480767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6422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Full-sitting-4c.jpg">
            <a:extLst>
              <a:ext uri="{FF2B5EF4-FFF2-40B4-BE49-F238E27FC236}">
                <a16:creationId xmlns:a16="http://schemas.microsoft.com/office/drawing/2014/main" id="{0D864B71-017A-AA4F-85C9-28CA5EA698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2098" y="4185178"/>
            <a:ext cx="8852876" cy="256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E2F54D4-C403-4F01-A5C7-5CBE6CAC6981}"/>
              </a:ext>
            </a:extLst>
          </p:cNvPr>
          <p:cNvSpPr txBox="1"/>
          <p:nvPr/>
        </p:nvSpPr>
        <p:spPr>
          <a:xfrm>
            <a:off x="239126" y="204758"/>
            <a:ext cx="6094428" cy="615553"/>
          </a:xfrm>
          <a:prstGeom prst="rect">
            <a:avLst/>
          </a:prstGeom>
          <a:noFill/>
        </p:spPr>
        <p:txBody>
          <a:bodyPr wrap="square">
            <a:spAutoFit/>
          </a:bodyPr>
          <a:lstStyle/>
          <a:p>
            <a:r>
              <a:rPr lang="en-US" sz="3400" dirty="0">
                <a:latin typeface="+mj-lt"/>
              </a:rPr>
              <a:t>Wandsworth: Community Assets</a:t>
            </a:r>
            <a:endParaRPr lang="en-GB" sz="3400" dirty="0">
              <a:latin typeface="+mj-lt"/>
            </a:endParaRPr>
          </a:p>
        </p:txBody>
      </p:sp>
      <p:pic>
        <p:nvPicPr>
          <p:cNvPr id="24" name="Picture 8" descr="A close up of a sign&#10;&#10;Description automatically generated">
            <a:extLst>
              <a:ext uri="{FF2B5EF4-FFF2-40B4-BE49-F238E27FC236}">
                <a16:creationId xmlns:a16="http://schemas.microsoft.com/office/drawing/2014/main" id="{B84F4B29-90C2-4695-BACC-F376669AC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777" y="1079275"/>
            <a:ext cx="889000" cy="1104900"/>
          </a:xfrm>
          <a:prstGeom prst="rect">
            <a:avLst/>
          </a:prstGeom>
          <a:extLst>
            <a:ext uri="{909E8E84-426E-40DD-AFC4-6F175D3DCCD1}">
              <a14:hiddenFill xmlns:a14="http://schemas.microsoft.com/office/drawing/2010/main">
                <a:solidFill>
                  <a:srgbClr val="FFFFFF"/>
                </a:solidFill>
              </a14:hiddenFill>
            </a:ext>
          </a:extLst>
        </p:spPr>
      </p:pic>
      <p:pic>
        <p:nvPicPr>
          <p:cNvPr id="25" name="Picture 2" descr="A close up of a sign&#10;&#10;Description automatically generated">
            <a:extLst>
              <a:ext uri="{FF2B5EF4-FFF2-40B4-BE49-F238E27FC236}">
                <a16:creationId xmlns:a16="http://schemas.microsoft.com/office/drawing/2014/main" id="{F6C42E95-2736-48CB-A01A-D25BFE4BF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554" y="1123134"/>
            <a:ext cx="1104900" cy="1104900"/>
          </a:xfrm>
          <a:prstGeom prst="rect">
            <a:avLst/>
          </a:prstGeom>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3E8AA9F9-36E6-47A6-83F5-48590497C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231" y="1123134"/>
            <a:ext cx="901700" cy="1104900"/>
          </a:xfrm>
          <a:prstGeom prst="rect">
            <a:avLst/>
          </a:prstGeom>
          <a:extLst>
            <a:ext uri="{909E8E84-426E-40DD-AFC4-6F175D3DCCD1}">
              <a14:hiddenFill xmlns:a14="http://schemas.microsoft.com/office/drawing/2010/main">
                <a:solidFill>
                  <a:srgbClr val="FFFFFF"/>
                </a:solidFill>
              </a14:hiddenFill>
            </a:ext>
          </a:extLst>
        </p:spPr>
      </p:pic>
      <p:pic>
        <p:nvPicPr>
          <p:cNvPr id="27" name="Picture 18">
            <a:extLst>
              <a:ext uri="{FF2B5EF4-FFF2-40B4-BE49-F238E27FC236}">
                <a16:creationId xmlns:a16="http://schemas.microsoft.com/office/drawing/2014/main" id="{EB7B113D-1EB0-4DBC-911B-A307BD39A8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647" y="2697042"/>
            <a:ext cx="952500" cy="1104900"/>
          </a:xfrm>
          <a:prstGeom prst="rect">
            <a:avLst/>
          </a:prstGeom>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64F91EB7-1F07-46B9-980C-2CFB3FAE39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2708" y="1133725"/>
            <a:ext cx="1104900" cy="1104900"/>
          </a:xfrm>
          <a:prstGeom prst="rect">
            <a:avLst/>
          </a:prstGeom>
          <a:extLst>
            <a:ext uri="{909E8E84-426E-40DD-AFC4-6F175D3DCCD1}">
              <a14:hiddenFill xmlns:a14="http://schemas.microsoft.com/office/drawing/2010/main">
                <a:solidFill>
                  <a:srgbClr val="FFFFFF"/>
                </a:solidFill>
              </a14:hiddenFill>
            </a:ext>
          </a:extLst>
        </p:spPr>
      </p:pic>
      <p:pic>
        <p:nvPicPr>
          <p:cNvPr id="29" name="Picture 16">
            <a:extLst>
              <a:ext uri="{FF2B5EF4-FFF2-40B4-BE49-F238E27FC236}">
                <a16:creationId xmlns:a16="http://schemas.microsoft.com/office/drawing/2014/main" id="{5EC42B2B-58F6-40A0-8C82-DEAE194608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6282" y="2892790"/>
            <a:ext cx="2581053" cy="812056"/>
          </a:xfrm>
          <a:prstGeom prst="rect">
            <a:avLst/>
          </a:prstGeom>
          <a:extLst>
            <a:ext uri="{909E8E84-426E-40DD-AFC4-6F175D3DCCD1}">
              <a14:hiddenFill xmlns:a14="http://schemas.microsoft.com/office/drawing/2010/main">
                <a:solidFill>
                  <a:srgbClr val="FFFFFF"/>
                </a:solidFill>
              </a14:hiddenFill>
            </a:ext>
          </a:extLst>
        </p:spPr>
      </p:pic>
      <p:pic>
        <p:nvPicPr>
          <p:cNvPr id="30" name="Picture 12">
            <a:extLst>
              <a:ext uri="{FF2B5EF4-FFF2-40B4-BE49-F238E27FC236}">
                <a16:creationId xmlns:a16="http://schemas.microsoft.com/office/drawing/2014/main" id="{E3D7916F-DA2F-4DEF-B406-2A1DF95EC2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135" y="2708094"/>
            <a:ext cx="2884377" cy="1026633"/>
          </a:xfrm>
          <a:prstGeom prst="rect">
            <a:avLst/>
          </a:prstGeom>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776A9086-16E8-44DC-8961-2780B945ED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4385" y="1165231"/>
            <a:ext cx="1610840" cy="1097692"/>
          </a:xfrm>
          <a:prstGeom prst="rect">
            <a:avLst/>
          </a:prstGeom>
          <a:extLst>
            <a:ext uri="{909E8E84-426E-40DD-AFC4-6F175D3DCCD1}">
              <a14:hiddenFill xmlns:a14="http://schemas.microsoft.com/office/drawing/2010/main">
                <a:solidFill>
                  <a:srgbClr val="FFFFFF"/>
                </a:solidFill>
              </a14:hiddenFill>
            </a:ext>
          </a:extLst>
        </p:spPr>
      </p:pic>
      <p:pic>
        <p:nvPicPr>
          <p:cNvPr id="32" name="Picture 20" descr="Home - EMCA">
            <a:extLst>
              <a:ext uri="{FF2B5EF4-FFF2-40B4-BE49-F238E27FC236}">
                <a16:creationId xmlns:a16="http://schemas.microsoft.com/office/drawing/2014/main" id="{15343E65-E135-48E2-B798-EC601852ED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0470" y="2848918"/>
            <a:ext cx="2758397" cy="93944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4FBD6A1-BBED-498B-A3BE-0DC981AA2DC8}"/>
              </a:ext>
            </a:extLst>
          </p:cNvPr>
          <p:cNvSpPr txBox="1"/>
          <p:nvPr/>
        </p:nvSpPr>
        <p:spPr>
          <a:xfrm>
            <a:off x="1096775" y="2215505"/>
            <a:ext cx="1733106" cy="276999"/>
          </a:xfrm>
          <a:prstGeom prst="rect">
            <a:avLst/>
          </a:prstGeom>
          <a:noFill/>
        </p:spPr>
        <p:txBody>
          <a:bodyPr wrap="square" rtlCol="0">
            <a:spAutoFit/>
          </a:bodyPr>
          <a:lstStyle/>
          <a:p>
            <a:r>
              <a:rPr lang="en-US" sz="1200" dirty="0"/>
              <a:t>Mushkill </a:t>
            </a:r>
            <a:r>
              <a:rPr lang="en-US" sz="1200" dirty="0" err="1"/>
              <a:t>Aasaan</a:t>
            </a:r>
            <a:endParaRPr lang="en-US" sz="1200" dirty="0"/>
          </a:p>
        </p:txBody>
      </p:sp>
      <p:sp>
        <p:nvSpPr>
          <p:cNvPr id="34" name="TextBox 33">
            <a:extLst>
              <a:ext uri="{FF2B5EF4-FFF2-40B4-BE49-F238E27FC236}">
                <a16:creationId xmlns:a16="http://schemas.microsoft.com/office/drawing/2014/main" id="{8243B67D-6CDD-48AA-8405-7CB7F0E8D237}"/>
              </a:ext>
            </a:extLst>
          </p:cNvPr>
          <p:cNvSpPr txBox="1"/>
          <p:nvPr/>
        </p:nvSpPr>
        <p:spPr>
          <a:xfrm>
            <a:off x="2797407" y="2247186"/>
            <a:ext cx="1980623" cy="276999"/>
          </a:xfrm>
          <a:prstGeom prst="rect">
            <a:avLst/>
          </a:prstGeom>
          <a:noFill/>
        </p:spPr>
        <p:txBody>
          <a:bodyPr wrap="square" rtlCol="0">
            <a:spAutoFit/>
          </a:bodyPr>
          <a:lstStyle/>
          <a:p>
            <a:r>
              <a:rPr lang="en-US" sz="1200"/>
              <a:t>New Testament Assembly</a:t>
            </a:r>
          </a:p>
        </p:txBody>
      </p:sp>
      <p:sp>
        <p:nvSpPr>
          <p:cNvPr id="35" name="TextBox 34">
            <a:extLst>
              <a:ext uri="{FF2B5EF4-FFF2-40B4-BE49-F238E27FC236}">
                <a16:creationId xmlns:a16="http://schemas.microsoft.com/office/drawing/2014/main" id="{8CE08024-5E16-4EA1-B9D3-1E4068EBA89F}"/>
              </a:ext>
            </a:extLst>
          </p:cNvPr>
          <p:cNvSpPr txBox="1"/>
          <p:nvPr/>
        </p:nvSpPr>
        <p:spPr>
          <a:xfrm>
            <a:off x="4950980" y="1959495"/>
            <a:ext cx="1841055" cy="276999"/>
          </a:xfrm>
          <a:prstGeom prst="rect">
            <a:avLst/>
          </a:prstGeom>
          <a:noFill/>
        </p:spPr>
        <p:txBody>
          <a:bodyPr wrap="square" rtlCol="0">
            <a:spAutoFit/>
          </a:bodyPr>
          <a:lstStyle/>
          <a:p>
            <a:r>
              <a:rPr lang="en-US" sz="1200"/>
              <a:t>Caius House Youth Centre</a:t>
            </a:r>
          </a:p>
        </p:txBody>
      </p:sp>
      <p:sp>
        <p:nvSpPr>
          <p:cNvPr id="36" name="TextBox 35">
            <a:extLst>
              <a:ext uri="{FF2B5EF4-FFF2-40B4-BE49-F238E27FC236}">
                <a16:creationId xmlns:a16="http://schemas.microsoft.com/office/drawing/2014/main" id="{8D244C8A-B185-41C4-A7FF-873EA3C288EA}"/>
              </a:ext>
            </a:extLst>
          </p:cNvPr>
          <p:cNvSpPr txBox="1"/>
          <p:nvPr/>
        </p:nvSpPr>
        <p:spPr>
          <a:xfrm>
            <a:off x="6936808" y="2186860"/>
            <a:ext cx="2183956" cy="276999"/>
          </a:xfrm>
          <a:prstGeom prst="rect">
            <a:avLst/>
          </a:prstGeom>
          <a:noFill/>
        </p:spPr>
        <p:txBody>
          <a:bodyPr wrap="square" rtlCol="0">
            <a:spAutoFit/>
          </a:bodyPr>
          <a:lstStyle/>
          <a:p>
            <a:r>
              <a:rPr lang="en-US" sz="1200"/>
              <a:t>Deeper Christian Life Ministry</a:t>
            </a:r>
          </a:p>
        </p:txBody>
      </p:sp>
      <p:sp>
        <p:nvSpPr>
          <p:cNvPr id="37" name="TextBox 36">
            <a:extLst>
              <a:ext uri="{FF2B5EF4-FFF2-40B4-BE49-F238E27FC236}">
                <a16:creationId xmlns:a16="http://schemas.microsoft.com/office/drawing/2014/main" id="{46A14BE9-2043-4DD0-A702-46AAC601539F}"/>
              </a:ext>
            </a:extLst>
          </p:cNvPr>
          <p:cNvSpPr txBox="1"/>
          <p:nvPr/>
        </p:nvSpPr>
        <p:spPr>
          <a:xfrm>
            <a:off x="9484385" y="2251319"/>
            <a:ext cx="1980623" cy="276999"/>
          </a:xfrm>
          <a:prstGeom prst="rect">
            <a:avLst/>
          </a:prstGeom>
          <a:noFill/>
        </p:spPr>
        <p:txBody>
          <a:bodyPr wrap="square" rtlCol="0">
            <a:spAutoFit/>
          </a:bodyPr>
          <a:lstStyle/>
          <a:p>
            <a:r>
              <a:rPr lang="en-US" sz="1200"/>
              <a:t>Shree Ghanapathy Temple</a:t>
            </a:r>
          </a:p>
        </p:txBody>
      </p:sp>
      <p:sp>
        <p:nvSpPr>
          <p:cNvPr id="38" name="TextBox 37">
            <a:extLst>
              <a:ext uri="{FF2B5EF4-FFF2-40B4-BE49-F238E27FC236}">
                <a16:creationId xmlns:a16="http://schemas.microsoft.com/office/drawing/2014/main" id="{2B7175BB-2F41-4429-9B58-3108794823F7}"/>
              </a:ext>
            </a:extLst>
          </p:cNvPr>
          <p:cNvSpPr txBox="1"/>
          <p:nvPr/>
        </p:nvSpPr>
        <p:spPr>
          <a:xfrm>
            <a:off x="748139" y="3788359"/>
            <a:ext cx="1733106" cy="276999"/>
          </a:xfrm>
          <a:prstGeom prst="rect">
            <a:avLst/>
          </a:prstGeom>
          <a:noFill/>
        </p:spPr>
        <p:txBody>
          <a:bodyPr wrap="square" rtlCol="0">
            <a:spAutoFit/>
          </a:bodyPr>
          <a:lstStyle/>
          <a:p>
            <a:r>
              <a:rPr lang="en-US" sz="1200"/>
              <a:t>Battersea Mosque</a:t>
            </a:r>
          </a:p>
        </p:txBody>
      </p:sp>
      <p:sp>
        <p:nvSpPr>
          <p:cNvPr id="39" name="TextBox 38">
            <a:extLst>
              <a:ext uri="{FF2B5EF4-FFF2-40B4-BE49-F238E27FC236}">
                <a16:creationId xmlns:a16="http://schemas.microsoft.com/office/drawing/2014/main" id="{CA2ADCE8-4056-442E-B61F-A83A7004FA5C}"/>
              </a:ext>
            </a:extLst>
          </p:cNvPr>
          <p:cNvSpPr txBox="1"/>
          <p:nvPr/>
        </p:nvSpPr>
        <p:spPr>
          <a:xfrm>
            <a:off x="4058174" y="3767526"/>
            <a:ext cx="1733106" cy="276999"/>
          </a:xfrm>
          <a:prstGeom prst="rect">
            <a:avLst/>
          </a:prstGeom>
          <a:noFill/>
        </p:spPr>
        <p:txBody>
          <a:bodyPr wrap="square" rtlCol="0">
            <a:spAutoFit/>
          </a:bodyPr>
          <a:lstStyle/>
          <a:p>
            <a:r>
              <a:rPr lang="en-US" sz="1200"/>
              <a:t>Elays Network</a:t>
            </a:r>
          </a:p>
        </p:txBody>
      </p:sp>
      <p:sp>
        <p:nvSpPr>
          <p:cNvPr id="40" name="TextBox 39">
            <a:extLst>
              <a:ext uri="{FF2B5EF4-FFF2-40B4-BE49-F238E27FC236}">
                <a16:creationId xmlns:a16="http://schemas.microsoft.com/office/drawing/2014/main" id="{B20E92E6-DEF2-40B2-B255-2229FDDEDF49}"/>
              </a:ext>
            </a:extLst>
          </p:cNvPr>
          <p:cNvSpPr txBox="1"/>
          <p:nvPr/>
        </p:nvSpPr>
        <p:spPr>
          <a:xfrm>
            <a:off x="6333554" y="3756424"/>
            <a:ext cx="1733106" cy="276999"/>
          </a:xfrm>
          <a:prstGeom prst="rect">
            <a:avLst/>
          </a:prstGeom>
          <a:noFill/>
        </p:spPr>
        <p:txBody>
          <a:bodyPr wrap="square" rtlCol="0">
            <a:spAutoFit/>
          </a:bodyPr>
          <a:lstStyle/>
          <a:p>
            <a:r>
              <a:rPr lang="en-US" sz="1200"/>
              <a:t>Gatton Mosque</a:t>
            </a:r>
          </a:p>
        </p:txBody>
      </p:sp>
      <p:sp>
        <p:nvSpPr>
          <p:cNvPr id="41" name="TextBox 40">
            <a:extLst>
              <a:ext uri="{FF2B5EF4-FFF2-40B4-BE49-F238E27FC236}">
                <a16:creationId xmlns:a16="http://schemas.microsoft.com/office/drawing/2014/main" id="{C30B3751-66CB-4DB3-BC24-334B110E2A78}"/>
              </a:ext>
            </a:extLst>
          </p:cNvPr>
          <p:cNvSpPr txBox="1"/>
          <p:nvPr/>
        </p:nvSpPr>
        <p:spPr>
          <a:xfrm>
            <a:off x="8910606" y="3739890"/>
            <a:ext cx="2758397" cy="276999"/>
          </a:xfrm>
          <a:prstGeom prst="rect">
            <a:avLst/>
          </a:prstGeom>
          <a:noFill/>
        </p:spPr>
        <p:txBody>
          <a:bodyPr wrap="square" rtlCol="0">
            <a:spAutoFit/>
          </a:bodyPr>
          <a:lstStyle/>
          <a:p>
            <a:r>
              <a:rPr lang="en-US" sz="1200"/>
              <a:t>Eritrean Muslim Community Association</a:t>
            </a:r>
          </a:p>
        </p:txBody>
      </p:sp>
      <p:sp>
        <p:nvSpPr>
          <p:cNvPr id="42" name="Rectangle: Rounded Corners 41">
            <a:extLst>
              <a:ext uri="{FF2B5EF4-FFF2-40B4-BE49-F238E27FC236}">
                <a16:creationId xmlns:a16="http://schemas.microsoft.com/office/drawing/2014/main" id="{B2B3C18B-95BD-4C7C-8DFD-28D60C4459E0}"/>
              </a:ext>
            </a:extLst>
          </p:cNvPr>
          <p:cNvSpPr/>
          <p:nvPr/>
        </p:nvSpPr>
        <p:spPr>
          <a:xfrm>
            <a:off x="522996" y="1008667"/>
            <a:ext cx="11251081" cy="3178333"/>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69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Map Grey.bmp">
            <a:extLst>
              <a:ext uri="{FF2B5EF4-FFF2-40B4-BE49-F238E27FC236}">
                <a16:creationId xmlns:a16="http://schemas.microsoft.com/office/drawing/2014/main" id="{18E0B5AC-A322-5E42-AF70-83488A2054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421" y="823568"/>
            <a:ext cx="9647158" cy="570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2129" y="269570"/>
            <a:ext cx="11040036" cy="553998"/>
          </a:xfrm>
          <a:prstGeom prst="rect">
            <a:avLst/>
          </a:prstGeom>
          <a:noFill/>
        </p:spPr>
        <p:txBody>
          <a:bodyPr wrap="square" rtlCol="0">
            <a:spAutoFit/>
          </a:bodyPr>
          <a:lstStyle/>
          <a:p>
            <a:r>
              <a:rPr lang="en-US" sz="3000">
                <a:latin typeface="+mj-lt"/>
              </a:rPr>
              <a:t>Wandsworth: Community-led Health &amp; Wellbeing Ecosystem</a:t>
            </a:r>
            <a:endParaRPr lang="en-GB" sz="3000">
              <a:latin typeface="+mj-lt"/>
            </a:endParaRPr>
          </a:p>
        </p:txBody>
      </p:sp>
    </p:spTree>
    <p:extLst>
      <p:ext uri="{BB962C8B-B14F-4D97-AF65-F5344CB8AC3E}">
        <p14:creationId xmlns:p14="http://schemas.microsoft.com/office/powerpoint/2010/main" val="405647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354-9602-5B41-B86B-AC5AD0689630}"/>
              </a:ext>
            </a:extLst>
          </p:cNvPr>
          <p:cNvSpPr>
            <a:spLocks noGrp="1"/>
          </p:cNvSpPr>
          <p:nvPr>
            <p:ph type="title"/>
          </p:nvPr>
        </p:nvSpPr>
        <p:spPr>
          <a:xfrm>
            <a:off x="256249" y="185680"/>
            <a:ext cx="11395280" cy="677453"/>
          </a:xfrm>
        </p:spPr>
        <p:txBody>
          <a:bodyPr>
            <a:normAutofit/>
          </a:bodyPr>
          <a:lstStyle/>
          <a:p>
            <a:r>
              <a:rPr lang="en-US" sz="3400"/>
              <a:t>Health &amp; Wellbeing Hub 1: New Testament Assembly Church</a:t>
            </a:r>
          </a:p>
        </p:txBody>
      </p:sp>
      <p:sp>
        <p:nvSpPr>
          <p:cNvPr id="5" name="Text Box 2">
            <a:extLst>
              <a:ext uri="{FF2B5EF4-FFF2-40B4-BE49-F238E27FC236}">
                <a16:creationId xmlns:a16="http://schemas.microsoft.com/office/drawing/2014/main" id="{D907A1DF-0836-E343-9D86-DAD54DD94FA2}"/>
              </a:ext>
            </a:extLst>
          </p:cNvPr>
          <p:cNvSpPr txBox="1">
            <a:spLocks noChangeArrowheads="1"/>
          </p:cNvSpPr>
          <p:nvPr/>
        </p:nvSpPr>
        <p:spPr bwMode="auto">
          <a:xfrm>
            <a:off x="1155972" y="863133"/>
            <a:ext cx="4738538" cy="59093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GB" sz="1050" b="1" u="sng">
                <a:effectLst/>
                <a:latin typeface="Calibri" panose="020F0502020204030204" pitchFamily="34" charset="0"/>
                <a:ea typeface="Calibri" panose="020F0502020204030204" pitchFamily="34" charset="0"/>
                <a:cs typeface="Times New Roman" panose="02020603050405020304" pitchFamily="18" charset="0"/>
              </a:rPr>
              <a:t>Key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EMHIP Sites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 New Testament Assembly Church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a:effectLst/>
                <a:latin typeface="Calibri" panose="020F0502020204030204" pitchFamily="34" charset="0"/>
                <a:ea typeface="Calibri" panose="020F0502020204030204" pitchFamily="34" charset="0"/>
                <a:cs typeface="Times New Roman" panose="02020603050405020304" pitchFamily="18" charset="0"/>
              </a:rPr>
              <a:t> – </a:t>
            </a:r>
            <a:r>
              <a:rPr lang="en-GB" sz="1050" err="1">
                <a:effectLst/>
                <a:latin typeface="Calibri" panose="020F0502020204030204" pitchFamily="34" charset="0"/>
                <a:ea typeface="Calibri" panose="020F0502020204030204" pitchFamily="34" charset="0"/>
                <a:cs typeface="Times New Roman" panose="02020603050405020304" pitchFamily="18" charset="0"/>
              </a:rPr>
              <a:t>Mushkil</a:t>
            </a:r>
            <a:r>
              <a:rPr lang="en-GB" sz="1050">
                <a:effectLst/>
                <a:latin typeface="Calibri" panose="020F0502020204030204" pitchFamily="34" charset="0"/>
                <a:ea typeface="Calibri" panose="020F0502020204030204" pitchFamily="34" charset="0"/>
                <a:cs typeface="Times New Roman" panose="02020603050405020304" pitchFamily="18" charset="0"/>
              </a:rPr>
              <a:t> </a:t>
            </a:r>
            <a:r>
              <a:rPr lang="en-GB" sz="1050" err="1">
                <a:effectLst/>
                <a:latin typeface="Calibri" panose="020F0502020204030204" pitchFamily="34" charset="0"/>
                <a:ea typeface="Calibri" panose="020F0502020204030204" pitchFamily="34" charset="0"/>
                <a:cs typeface="Times New Roman" panose="02020603050405020304" pitchFamily="18" charset="0"/>
              </a:rPr>
              <a:t>Aasaan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a:effectLst/>
                <a:latin typeface="Calibri" panose="020F0502020204030204" pitchFamily="34" charset="0"/>
                <a:ea typeface="Calibri" panose="020F0502020204030204" pitchFamily="34" charset="0"/>
                <a:cs typeface="Times New Roman" panose="02020603050405020304" pitchFamily="18" charset="0"/>
              </a:rPr>
              <a:t> – Al </a:t>
            </a:r>
            <a:r>
              <a:rPr lang="en-GB" sz="1050" err="1">
                <a:effectLst/>
                <a:latin typeface="Calibri" panose="020F0502020204030204" pitchFamily="34" charset="0"/>
                <a:ea typeface="Calibri" panose="020F0502020204030204" pitchFamily="34" charset="0"/>
                <a:cs typeface="Times New Roman" panose="02020603050405020304" pitchFamily="18" charset="0"/>
              </a:rPr>
              <a:t>Muzzammil</a:t>
            </a:r>
            <a:r>
              <a:rPr lang="en-GB" sz="1050">
                <a:effectLst/>
                <a:latin typeface="Calibri" panose="020F0502020204030204" pitchFamily="34" charset="0"/>
                <a:ea typeface="Calibri" panose="020F0502020204030204" pitchFamily="34" charset="0"/>
                <a:cs typeface="Times New Roman" panose="02020603050405020304" pitchFamily="18" charset="0"/>
              </a:rPr>
              <a:t> Mosque</a:t>
            </a:r>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Churches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a:effectLst/>
                <a:latin typeface="Calibri" panose="020F0502020204030204" pitchFamily="34" charset="0"/>
                <a:ea typeface="Calibri" panose="020F0502020204030204" pitchFamily="34" charset="0"/>
                <a:cs typeface="Times New Roman" panose="02020603050405020304" pitchFamily="18" charset="0"/>
              </a:rPr>
              <a:t> - Holy Trinity</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a:effectLst/>
                <a:latin typeface="Calibri" panose="020F0502020204030204" pitchFamily="34" charset="0"/>
                <a:ea typeface="Calibri" panose="020F0502020204030204" pitchFamily="34" charset="0"/>
                <a:cs typeface="Times New Roman" panose="02020603050405020304" pitchFamily="18" charset="0"/>
              </a:rPr>
              <a:t> – Balham Seventh Day Adventist Church</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a:effectLst/>
                <a:latin typeface="Calibri" panose="020F0502020204030204" pitchFamily="34" charset="0"/>
                <a:ea typeface="Calibri" panose="020F0502020204030204" pitchFamily="34" charset="0"/>
                <a:cs typeface="Times New Roman" panose="02020603050405020304" pitchFamily="18" charset="0"/>
              </a:rPr>
              <a:t> – Lynwood Christian Fellowship</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a:effectLst/>
                <a:latin typeface="Calibri" panose="020F0502020204030204" pitchFamily="34" charset="0"/>
                <a:ea typeface="Calibri" panose="020F0502020204030204" pitchFamily="34" charset="0"/>
                <a:cs typeface="Times New Roman" panose="02020603050405020304" pitchFamily="18" charset="0"/>
              </a:rPr>
              <a:t> – UCKG Help Centre</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5</a:t>
            </a:r>
            <a:r>
              <a:rPr lang="en-GB" sz="1050">
                <a:effectLst/>
                <a:latin typeface="Calibri" panose="020F0502020204030204" pitchFamily="34" charset="0"/>
                <a:ea typeface="Calibri" panose="020F0502020204030204" pitchFamily="34" charset="0"/>
                <a:cs typeface="Times New Roman" panose="02020603050405020304" pitchFamily="18" charset="0"/>
              </a:rPr>
              <a:t> – Tooting United Reform Church</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6 </a:t>
            </a:r>
            <a:r>
              <a:rPr lang="en-GB" sz="1050">
                <a:effectLst/>
                <a:latin typeface="Calibri" panose="020F0502020204030204" pitchFamily="34" charset="0"/>
                <a:ea typeface="Calibri" panose="020F0502020204030204" pitchFamily="34" charset="0"/>
                <a:cs typeface="Times New Roman" panose="02020603050405020304" pitchFamily="18" charset="0"/>
              </a:rPr>
              <a:t>– St. Augustine’s</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7</a:t>
            </a:r>
            <a:r>
              <a:rPr lang="en-GB" sz="1050">
                <a:effectLst/>
                <a:latin typeface="Calibri" panose="020F0502020204030204" pitchFamily="34" charset="0"/>
                <a:ea typeface="Calibri" panose="020F0502020204030204" pitchFamily="34" charset="0"/>
                <a:cs typeface="Times New Roman" panose="02020603050405020304" pitchFamily="18" charset="0"/>
              </a:rPr>
              <a:t> – Yahweh Christian Fellowship</a:t>
            </a: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Community Groups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a:t>
            </a:r>
            <a:r>
              <a:rPr lang="en-GB" sz="1050">
                <a:effectLst/>
                <a:latin typeface="Calibri" panose="020F0502020204030204" pitchFamily="34" charset="0"/>
                <a:ea typeface="Calibri" panose="020F0502020204030204" pitchFamily="34" charset="0"/>
                <a:cs typeface="Times New Roman" panose="02020603050405020304" pitchFamily="18" charset="0"/>
              </a:rPr>
              <a:t>- Tooting Neighbourhood Centre/ Hope for Wellbeing Project</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a:effectLst/>
                <a:latin typeface="Calibri" panose="020F0502020204030204" pitchFamily="34" charset="0"/>
                <a:ea typeface="Calibri" panose="020F0502020204030204" pitchFamily="34" charset="0"/>
                <a:cs typeface="Times New Roman" panose="02020603050405020304" pitchFamily="18" charset="0"/>
              </a:rPr>
              <a:t> – Citizen’s Advice Wandsworth – Tooting Library</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a:effectLst/>
                <a:latin typeface="Calibri" panose="020F0502020204030204" pitchFamily="34" charset="0"/>
                <a:ea typeface="Calibri" panose="020F0502020204030204" pitchFamily="34" charset="0"/>
                <a:cs typeface="Times New Roman" panose="02020603050405020304" pitchFamily="18" charset="0"/>
              </a:rPr>
              <a:t> – DB Barbers</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a:effectLst/>
                <a:latin typeface="Calibri" panose="020F0502020204030204" pitchFamily="34" charset="0"/>
                <a:ea typeface="Calibri" panose="020F0502020204030204" pitchFamily="34" charset="0"/>
                <a:cs typeface="Times New Roman" panose="02020603050405020304" pitchFamily="18" charset="0"/>
              </a:rPr>
              <a:t> – Tooting Market</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a:t>
            </a:r>
            <a:r>
              <a:rPr lang="en-GB" sz="1050">
                <a:effectLst/>
                <a:latin typeface="Calibri" panose="020F0502020204030204" pitchFamily="34" charset="0"/>
                <a:ea typeface="Calibri" panose="020F0502020204030204" pitchFamily="34" charset="0"/>
                <a:cs typeface="Times New Roman" panose="02020603050405020304" pitchFamily="18" charset="0"/>
              </a:rPr>
              <a:t> – Be Enriched</a:t>
            </a: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Potential Network Partners: Statutory Agencies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1 </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05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a:effectLst/>
                <a:latin typeface="Calibri" panose="020F0502020204030204" pitchFamily="34" charset="0"/>
                <a:ea typeface="Calibri" panose="020F0502020204030204" pitchFamily="34" charset="0"/>
                <a:cs typeface="Times New Roman" panose="02020603050405020304" pitchFamily="18" charset="0"/>
              </a:rPr>
              <a:t>South West London &amp; St. George’s Mental Health NHS Trust</a:t>
            </a:r>
          </a:p>
          <a:p>
            <a:r>
              <a:rPr lang="en-GB" sz="105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 </a:t>
            </a:r>
            <a:r>
              <a:rPr lang="en-GB" sz="1050">
                <a:effectLst/>
                <a:latin typeface="Calibri" panose="020F0502020204030204" pitchFamily="34" charset="0"/>
                <a:ea typeface="Calibri" panose="020F0502020204030204" pitchFamily="34" charset="0"/>
                <a:cs typeface="Times New Roman" panose="02020603050405020304" pitchFamily="18" charset="0"/>
              </a:rPr>
              <a:t>– St. George’s University Hospitals NHS Foundation Trust</a:t>
            </a:r>
          </a:p>
          <a:p>
            <a:r>
              <a:rPr lang="en-GB" sz="105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a:effectLst/>
                <a:latin typeface="Calibri" panose="020F0502020204030204" pitchFamily="34" charset="0"/>
                <a:ea typeface="Calibri" panose="020F0502020204030204" pitchFamily="34" charset="0"/>
                <a:cs typeface="Times New Roman" panose="02020603050405020304" pitchFamily="18" charset="0"/>
              </a:rPr>
              <a:t> – Talk Wandsworth IAPT</a:t>
            </a:r>
          </a:p>
          <a:p>
            <a:r>
              <a:rPr lang="en-GB" sz="105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a:effectLst/>
                <a:latin typeface="Calibri" panose="020F0502020204030204" pitchFamily="34" charset="0"/>
                <a:ea typeface="Calibri" panose="020F0502020204030204" pitchFamily="34" charset="0"/>
                <a:cs typeface="Times New Roman" panose="02020603050405020304" pitchFamily="18" charset="0"/>
              </a:rPr>
              <a:t> – Tooting Hub</a:t>
            </a: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Potential Network Partners: Primary Care Networks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 </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Grafton Medical Partners: Grafton PCN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 </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Tooting Bec Surgery: Balham, Tooting &amp; </a:t>
            </a:r>
            <a:r>
              <a:rPr lang="en-GB" sz="105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Furzedown</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PCN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effectLst/>
                <a:latin typeface="Calibri" panose="020F0502020204030204" pitchFamily="34" charset="0"/>
                <a:ea typeface="Calibri" panose="020F0502020204030204" pitchFamily="34" charset="0"/>
                <a:cs typeface="Times New Roman" panose="02020603050405020304" pitchFamily="18" charset="0"/>
              </a:rPr>
              <a:t>Potential Network Partners: Education Centres</a:t>
            </a:r>
          </a:p>
          <a:p>
            <a:r>
              <a:rPr lang="en-GB" sz="1050">
                <a:effectLst/>
                <a:latin typeface="Calibri" panose="020F0502020204030204" pitchFamily="34" charset="0"/>
                <a:ea typeface="Calibri" panose="020F0502020204030204" pitchFamily="34" charset="0"/>
                <a:cs typeface="Times New Roman" panose="02020603050405020304" pitchFamily="18" charset="0"/>
              </a:rPr>
              <a:t>1 – Nightingale Community Academy</a:t>
            </a:r>
          </a:p>
          <a:p>
            <a:r>
              <a:rPr lang="en-GB" sz="1050">
                <a:effectLst/>
                <a:latin typeface="Calibri" panose="020F0502020204030204" pitchFamily="34" charset="0"/>
                <a:ea typeface="Calibri" panose="020F0502020204030204" pitchFamily="34" charset="0"/>
                <a:cs typeface="Times New Roman" panose="02020603050405020304" pitchFamily="18" charset="0"/>
              </a:rPr>
              <a:t>2 – Ernest Bevin College</a:t>
            </a:r>
          </a:p>
          <a:p>
            <a:r>
              <a:rPr lang="en-GB" sz="1050">
                <a:effectLst/>
                <a:latin typeface="Calibri" panose="020F0502020204030204" pitchFamily="34" charset="0"/>
                <a:ea typeface="Calibri" panose="020F0502020204030204" pitchFamily="34" charset="0"/>
                <a:cs typeface="Times New Roman" panose="02020603050405020304" pitchFamily="18" charset="0"/>
              </a:rPr>
              <a:t>3 – South Thames College</a:t>
            </a:r>
          </a:p>
        </p:txBody>
      </p:sp>
      <p:pic>
        <p:nvPicPr>
          <p:cNvPr id="8" name="Picture 7">
            <a:extLst>
              <a:ext uri="{FF2B5EF4-FFF2-40B4-BE49-F238E27FC236}">
                <a16:creationId xmlns:a16="http://schemas.microsoft.com/office/drawing/2014/main" id="{3FFB540B-43AA-4A62-873B-7BC38CCA285D}"/>
              </a:ext>
            </a:extLst>
          </p:cNvPr>
          <p:cNvPicPr>
            <a:picLocks noChangeAspect="1"/>
          </p:cNvPicPr>
          <p:nvPr/>
        </p:nvPicPr>
        <p:blipFill rotWithShape="1">
          <a:blip r:embed="rId2"/>
          <a:srcRect b="3813"/>
          <a:stretch/>
        </p:blipFill>
        <p:spPr>
          <a:xfrm>
            <a:off x="5699128" y="1472763"/>
            <a:ext cx="5336900" cy="5167312"/>
          </a:xfrm>
          <a:prstGeom prst="rect">
            <a:avLst/>
          </a:prstGeom>
        </p:spPr>
      </p:pic>
    </p:spTree>
    <p:extLst>
      <p:ext uri="{BB962C8B-B14F-4D97-AF65-F5344CB8AC3E}">
        <p14:creationId xmlns:p14="http://schemas.microsoft.com/office/powerpoint/2010/main" val="171542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Context and Introduction</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70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7070651-3066-4F1E-A726-68B39FB9431E}"/>
              </a:ext>
            </a:extLst>
          </p:cNvPr>
          <p:cNvSpPr txBox="1">
            <a:spLocks noChangeArrowheads="1"/>
          </p:cNvSpPr>
          <p:nvPr/>
        </p:nvSpPr>
        <p:spPr bwMode="auto">
          <a:xfrm>
            <a:off x="838200" y="863133"/>
            <a:ext cx="3257550" cy="574772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GB" sz="1050" b="1" u="sng">
                <a:effectLst/>
                <a:latin typeface="Calibri" panose="020F0502020204030204" pitchFamily="34" charset="0"/>
                <a:ea typeface="Calibri" panose="020F0502020204030204" pitchFamily="34" charset="0"/>
                <a:cs typeface="Times New Roman" panose="02020603050405020304" pitchFamily="18" charset="0"/>
              </a:rPr>
              <a:t>Key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EMHIP Sites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 </a:t>
            </a:r>
            <a:r>
              <a:rPr lang="en-GB" sz="105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Elays</a:t>
            </a:r>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Network</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a:effectLst/>
                <a:latin typeface="Calibri" panose="020F0502020204030204" pitchFamily="34" charset="0"/>
                <a:ea typeface="Calibri" panose="020F0502020204030204" pitchFamily="34" charset="0"/>
                <a:cs typeface="Times New Roman" panose="02020603050405020304" pitchFamily="18" charset="0"/>
              </a:rPr>
              <a:t> - Islamic Culture &amp; Education Centre</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Churches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a:effectLst/>
                <a:latin typeface="Calibri" panose="020F0502020204030204" pitchFamily="34" charset="0"/>
                <a:ea typeface="Calibri" panose="020F0502020204030204" pitchFamily="34" charset="0"/>
                <a:cs typeface="Times New Roman" panose="02020603050405020304" pitchFamily="18" charset="0"/>
              </a:rPr>
              <a:t> – Ethiopian Orthodox Church St. Mary</a:t>
            </a:r>
          </a:p>
          <a:p>
            <a:r>
              <a:rPr lang="en-GB" sz="105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a:effectLst/>
                <a:latin typeface="Calibri" panose="020F0502020204030204" pitchFamily="34" charset="0"/>
                <a:ea typeface="Calibri" panose="020F0502020204030204" pitchFamily="34" charset="0"/>
                <a:cs typeface="Times New Roman" panose="02020603050405020304" pitchFamily="18" charset="0"/>
              </a:rPr>
              <a:t> – St. Paul’s Church</a:t>
            </a: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Potential Network Partners: Mosques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a:effectLst/>
                <a:latin typeface="Calibri" panose="020F0502020204030204" pitchFamily="34" charset="0"/>
                <a:ea typeface="Calibri" panose="020F0502020204030204" pitchFamily="34" charset="0"/>
                <a:cs typeface="Times New Roman" panose="02020603050405020304" pitchFamily="18" charset="0"/>
              </a:rPr>
              <a:t> – Eritrean Muslim Community Association</a:t>
            </a: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Community Groups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a:t>
            </a:r>
            <a:r>
              <a:rPr lang="en-GB" sz="1050">
                <a:effectLst/>
                <a:latin typeface="Calibri" panose="020F0502020204030204" pitchFamily="34" charset="0"/>
                <a:ea typeface="Calibri" panose="020F0502020204030204" pitchFamily="34" charset="0"/>
                <a:cs typeface="Times New Roman" panose="02020603050405020304" pitchFamily="18" charset="0"/>
              </a:rPr>
              <a:t>– Eritrean and Ethiopian restaurants </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a:effectLst/>
                <a:latin typeface="Calibri" panose="020F0502020204030204" pitchFamily="34" charset="0"/>
                <a:ea typeface="Calibri" panose="020F0502020204030204" pitchFamily="34" charset="0"/>
                <a:cs typeface="Times New Roman" panose="02020603050405020304" pitchFamily="18" charset="0"/>
              </a:rPr>
              <a:t> – Orit Ethiopian restaurant</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a:effectLst/>
                <a:latin typeface="Calibri" panose="020F0502020204030204" pitchFamily="34" charset="0"/>
                <a:ea typeface="Calibri" panose="020F0502020204030204" pitchFamily="34" charset="0"/>
                <a:cs typeface="Times New Roman" panose="02020603050405020304" pitchFamily="18" charset="0"/>
              </a:rPr>
              <a:t> – Wandsworth Community Empowerment Network</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a:effectLst/>
                <a:latin typeface="Calibri" panose="020F0502020204030204" pitchFamily="34" charset="0"/>
                <a:ea typeface="Calibri" panose="020F0502020204030204" pitchFamily="34" charset="0"/>
                <a:cs typeface="Times New Roman" panose="02020603050405020304" pitchFamily="18" charset="0"/>
              </a:rPr>
              <a:t> – Association of Somali Women &amp; Children </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a:t>
            </a:r>
            <a:r>
              <a:rPr lang="en-GB" sz="1050">
                <a:effectLst/>
                <a:latin typeface="Calibri" panose="020F0502020204030204" pitchFamily="34" charset="0"/>
                <a:ea typeface="Calibri" panose="020F0502020204030204" pitchFamily="34" charset="0"/>
                <a:cs typeface="Times New Roman" panose="02020603050405020304" pitchFamily="18" charset="0"/>
              </a:rPr>
              <a:t> – Doddington &amp; Rollo Community Association</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a:t>
            </a:r>
            <a:r>
              <a:rPr lang="en-GB" sz="1050">
                <a:effectLst/>
                <a:latin typeface="Calibri" panose="020F0502020204030204" pitchFamily="34" charset="0"/>
                <a:ea typeface="Calibri" panose="020F0502020204030204" pitchFamily="34" charset="0"/>
                <a:cs typeface="Times New Roman" panose="02020603050405020304" pitchFamily="18" charset="0"/>
              </a:rPr>
              <a:t> – STORM Family Centre</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a:t>
            </a:r>
            <a:r>
              <a:rPr lang="en-GB" sz="1050">
                <a:effectLst/>
                <a:latin typeface="Calibri" panose="020F0502020204030204" pitchFamily="34" charset="0"/>
                <a:ea typeface="Calibri" panose="020F0502020204030204" pitchFamily="34" charset="0"/>
                <a:cs typeface="Times New Roman" panose="02020603050405020304" pitchFamily="18" charset="0"/>
              </a:rPr>
              <a:t> – Waste not Want Not</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a:t>
            </a:r>
            <a:r>
              <a:rPr lang="en-GB" sz="1050">
                <a:effectLst/>
                <a:latin typeface="Calibri" panose="020F0502020204030204" pitchFamily="34" charset="0"/>
                <a:ea typeface="Calibri" panose="020F0502020204030204" pitchFamily="34" charset="0"/>
                <a:cs typeface="Times New Roman" panose="02020603050405020304" pitchFamily="18" charset="0"/>
              </a:rPr>
              <a:t> – DEVAS Club</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 </a:t>
            </a:r>
            <a:r>
              <a:rPr lang="en-GB" sz="1050">
                <a:effectLst/>
                <a:latin typeface="Calibri" panose="020F0502020204030204" pitchFamily="34" charset="0"/>
                <a:ea typeface="Calibri" panose="020F0502020204030204" pitchFamily="34" charset="0"/>
                <a:cs typeface="Times New Roman" panose="02020603050405020304" pitchFamily="18" charset="0"/>
              </a:rPr>
              <a:t>– FAST Charity</a:t>
            </a:r>
          </a:p>
          <a:p>
            <a:r>
              <a:rPr lang="en-GB" sz="105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a:t>
            </a:r>
            <a:r>
              <a:rPr lang="en-GB" sz="1050">
                <a:effectLst/>
                <a:latin typeface="Calibri" panose="020F0502020204030204" pitchFamily="34" charset="0"/>
                <a:ea typeface="Calibri" panose="020F0502020204030204" pitchFamily="34" charset="0"/>
                <a:cs typeface="Times New Roman" panose="02020603050405020304" pitchFamily="18" charset="0"/>
              </a:rPr>
              <a:t> – Citizen’s Advice Wandsworth</a:t>
            </a:r>
          </a:p>
          <a:p>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Potential Network Partners: Primary Care Networks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 </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Battersea Fields Medical Practice: Battersea PCN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 </a:t>
            </a:r>
            <a:r>
              <a:rPr lang="en-GB" sz="1050">
                <a:effectLst/>
                <a:latin typeface="Calibri" panose="020F0502020204030204" pitchFamily="34" charset="0"/>
                <a:ea typeface="Calibri" panose="020F0502020204030204" pitchFamily="34" charset="0"/>
                <a:cs typeface="Times New Roman" panose="02020603050405020304" pitchFamily="18" charset="0"/>
              </a:rPr>
              <a:t>Bridge Lane Group Practice</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Battersea PCN</a:t>
            </a:r>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a:effectLst/>
                <a:latin typeface="Calibri" panose="020F0502020204030204" pitchFamily="34" charset="0"/>
                <a:ea typeface="Calibri" panose="020F0502020204030204" pitchFamily="34" charset="0"/>
                <a:cs typeface="Times New Roman" panose="02020603050405020304" pitchFamily="18" charset="0"/>
              </a:rPr>
              <a:t> – Queenstown Road Medical Practice</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Battersea PCN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a:effectLst/>
                <a:latin typeface="Calibri" panose="020F0502020204030204" pitchFamily="34" charset="0"/>
                <a:ea typeface="Calibri" panose="020F0502020204030204" pitchFamily="34" charset="0"/>
                <a:cs typeface="Times New Roman" panose="02020603050405020304" pitchFamily="18" charset="0"/>
              </a:rPr>
              <a:t> – Lavender Hill Group Practice</a:t>
            </a: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Battersea PCN</a:t>
            </a:r>
            <a:r>
              <a:rPr lang="en-GB" sz="1050">
                <a:effectLst/>
                <a:latin typeface="Calibri" panose="020F0502020204030204" pitchFamily="34" charset="0"/>
                <a:ea typeface="Calibri" panose="020F0502020204030204" pitchFamily="34" charset="0"/>
                <a:cs typeface="Times New Roman" panose="02020603050405020304" pitchFamily="18" charset="0"/>
              </a:rPr>
              <a:t> </a:t>
            </a:r>
          </a:p>
          <a:p>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r>
              <a:rPr lang="en-GB" sz="1050">
                <a:effectLst/>
                <a:latin typeface="Calibri" panose="020F0502020204030204" pitchFamily="34" charset="0"/>
                <a:ea typeface="Calibri" panose="020F0502020204030204" pitchFamily="34" charset="0"/>
                <a:cs typeface="Times New Roman" panose="02020603050405020304" pitchFamily="18" charset="0"/>
              </a:rPr>
              <a:t>Potential Network Partners: Education Centres</a:t>
            </a:r>
          </a:p>
          <a:p>
            <a:r>
              <a:rPr lang="en-GB" sz="1050">
                <a:effectLst/>
                <a:latin typeface="Calibri" panose="020F0502020204030204" pitchFamily="34" charset="0"/>
                <a:ea typeface="Calibri" panose="020F0502020204030204" pitchFamily="34" charset="0"/>
                <a:cs typeface="Times New Roman" panose="02020603050405020304" pitchFamily="18" charset="0"/>
              </a:rPr>
              <a:t>1 – </a:t>
            </a:r>
            <a:r>
              <a:rPr lang="en-GB" sz="1050" err="1">
                <a:effectLst/>
                <a:latin typeface="Calibri" panose="020F0502020204030204" pitchFamily="34" charset="0"/>
                <a:ea typeface="Calibri" panose="020F0502020204030204" pitchFamily="34" charset="0"/>
                <a:cs typeface="Times New Roman" panose="02020603050405020304" pitchFamily="18" charset="0"/>
              </a:rPr>
              <a:t>Heathbrook</a:t>
            </a:r>
            <a:r>
              <a:rPr lang="en-GB" sz="1050">
                <a:effectLst/>
                <a:latin typeface="Calibri" panose="020F0502020204030204" pitchFamily="34" charset="0"/>
                <a:ea typeface="Calibri" panose="020F0502020204030204" pitchFamily="34" charset="0"/>
                <a:cs typeface="Times New Roman" panose="02020603050405020304" pitchFamily="18" charset="0"/>
              </a:rPr>
              <a:t> Primary School</a:t>
            </a:r>
          </a:p>
          <a:p>
            <a:r>
              <a:rPr lang="en-GB" sz="1050">
                <a:effectLst/>
                <a:latin typeface="Calibri" panose="020F0502020204030204" pitchFamily="34" charset="0"/>
                <a:ea typeface="Calibri" panose="020F0502020204030204" pitchFamily="34" charset="0"/>
                <a:cs typeface="Times New Roman" panose="02020603050405020304" pitchFamily="18" charset="0"/>
              </a:rPr>
              <a:t>2 – Shaftsbury Park Primary School</a:t>
            </a:r>
          </a:p>
          <a:p>
            <a:r>
              <a:rPr lang="en-GB" sz="1050">
                <a:effectLst/>
                <a:latin typeface="Calibri" panose="020F0502020204030204" pitchFamily="34" charset="0"/>
                <a:ea typeface="Calibri" panose="020F0502020204030204" pitchFamily="34" charset="0"/>
                <a:cs typeface="Times New Roman" panose="02020603050405020304" pitchFamily="18" charset="0"/>
              </a:rPr>
              <a:t>3 – Harris Academy</a:t>
            </a:r>
          </a:p>
          <a:p>
            <a:r>
              <a:rPr lang="en-GB" sz="1050">
                <a:effectLst/>
                <a:latin typeface="Calibri" panose="020F0502020204030204" pitchFamily="34" charset="0"/>
                <a:ea typeface="Calibri" panose="020F0502020204030204" pitchFamily="34" charset="0"/>
                <a:cs typeface="Times New Roman" panose="02020603050405020304" pitchFamily="18" charset="0"/>
              </a:rPr>
              <a:t>4 – Griffin Primary School</a:t>
            </a:r>
          </a:p>
        </p:txBody>
      </p:sp>
      <p:pic>
        <p:nvPicPr>
          <p:cNvPr id="3" name="Picture 2" descr="A close up of a device&#10;&#10;Description automatically generated">
            <a:extLst>
              <a:ext uri="{FF2B5EF4-FFF2-40B4-BE49-F238E27FC236}">
                <a16:creationId xmlns:a16="http://schemas.microsoft.com/office/drawing/2014/main" id="{E547ED2E-C7E2-4250-8520-7DFF4AC58C7C}"/>
              </a:ext>
            </a:extLst>
          </p:cNvPr>
          <p:cNvPicPr>
            <a:picLocks noChangeAspect="1"/>
          </p:cNvPicPr>
          <p:nvPr/>
        </p:nvPicPr>
        <p:blipFill>
          <a:blip r:embed="rId2"/>
          <a:stretch>
            <a:fillRect/>
          </a:stretch>
        </p:blipFill>
        <p:spPr>
          <a:xfrm>
            <a:off x="4249044" y="1235916"/>
            <a:ext cx="7104756" cy="5231241"/>
          </a:xfrm>
          <a:prstGeom prst="rect">
            <a:avLst/>
          </a:prstGeom>
        </p:spPr>
      </p:pic>
      <p:sp>
        <p:nvSpPr>
          <p:cNvPr id="10" name="Title 1">
            <a:extLst>
              <a:ext uri="{FF2B5EF4-FFF2-40B4-BE49-F238E27FC236}">
                <a16:creationId xmlns:a16="http://schemas.microsoft.com/office/drawing/2014/main" id="{B3E77098-8484-46F8-AC43-35B0C0FE5AE7}"/>
              </a:ext>
            </a:extLst>
          </p:cNvPr>
          <p:cNvSpPr txBox="1">
            <a:spLocks/>
          </p:cNvSpPr>
          <p:nvPr/>
        </p:nvSpPr>
        <p:spPr>
          <a:xfrm>
            <a:off x="256249" y="185680"/>
            <a:ext cx="11395280" cy="677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a:t>Health &amp; Wellbeing Hub 2: Elays Network</a:t>
            </a:r>
          </a:p>
        </p:txBody>
      </p:sp>
    </p:spTree>
    <p:extLst>
      <p:ext uri="{BB962C8B-B14F-4D97-AF65-F5344CB8AC3E}">
        <p14:creationId xmlns:p14="http://schemas.microsoft.com/office/powerpoint/2010/main" val="273871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D3755-189B-9D49-A78B-4BE004B4D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498" y="1455366"/>
            <a:ext cx="2813921" cy="1343475"/>
          </a:xfrm>
          <a:prstGeom prst="roundRect">
            <a:avLst/>
          </a:prstGeom>
        </p:spPr>
      </p:pic>
      <p:pic>
        <p:nvPicPr>
          <p:cNvPr id="6" name="Picture 5">
            <a:extLst>
              <a:ext uri="{FF2B5EF4-FFF2-40B4-BE49-F238E27FC236}">
                <a16:creationId xmlns:a16="http://schemas.microsoft.com/office/drawing/2014/main" id="{C447D29F-A174-8041-9D77-18BA60188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30" y="1514669"/>
            <a:ext cx="2832462" cy="1242068"/>
          </a:xfrm>
          <a:prstGeom prst="roundRect">
            <a:avLst/>
          </a:prstGeom>
        </p:spPr>
      </p:pic>
      <p:pic>
        <p:nvPicPr>
          <p:cNvPr id="8" name="Picture 7" descr="SME 1.JPG">
            <a:extLst>
              <a:ext uri="{FF2B5EF4-FFF2-40B4-BE49-F238E27FC236}">
                <a16:creationId xmlns:a16="http://schemas.microsoft.com/office/drawing/2014/main" id="{9918397A-E479-5E48-ADD4-FF12DBC2774E}"/>
              </a:ext>
            </a:extLst>
          </p:cNvPr>
          <p:cNvPicPr>
            <a:picLocks noChangeAspect="1"/>
          </p:cNvPicPr>
          <p:nvPr/>
        </p:nvPicPr>
        <p:blipFill>
          <a:blip r:embed="rId4" cstate="print"/>
          <a:stretch>
            <a:fillRect/>
          </a:stretch>
        </p:blipFill>
        <p:spPr>
          <a:xfrm>
            <a:off x="3271059" y="3533414"/>
            <a:ext cx="2912495" cy="1237576"/>
          </a:xfrm>
          <a:prstGeom prst="roundRect">
            <a:avLst/>
          </a:prstGeom>
        </p:spPr>
      </p:pic>
      <p:pic>
        <p:nvPicPr>
          <p:cNvPr id="9" name="Picture 8" descr="DSC01264.JPG">
            <a:extLst>
              <a:ext uri="{FF2B5EF4-FFF2-40B4-BE49-F238E27FC236}">
                <a16:creationId xmlns:a16="http://schemas.microsoft.com/office/drawing/2014/main" id="{780004D9-D78B-4047-8106-99608DDF7310}"/>
              </a:ext>
            </a:extLst>
          </p:cNvPr>
          <p:cNvPicPr>
            <a:picLocks noChangeAspect="1"/>
          </p:cNvPicPr>
          <p:nvPr/>
        </p:nvPicPr>
        <p:blipFill>
          <a:blip r:embed="rId5" cstate="print"/>
          <a:stretch>
            <a:fillRect/>
          </a:stretch>
        </p:blipFill>
        <p:spPr>
          <a:xfrm>
            <a:off x="350466" y="3546647"/>
            <a:ext cx="2834957" cy="1242069"/>
          </a:xfrm>
          <a:prstGeom prst="roundRect">
            <a:avLst/>
          </a:prstGeom>
        </p:spPr>
      </p:pic>
      <p:pic>
        <p:nvPicPr>
          <p:cNvPr id="10" name="Picture 15">
            <a:extLst>
              <a:ext uri="{FF2B5EF4-FFF2-40B4-BE49-F238E27FC236}">
                <a16:creationId xmlns:a16="http://schemas.microsoft.com/office/drawing/2014/main" id="{2E2DFA8E-DAE4-5F41-BA2D-0E9539A52B8B}"/>
              </a:ext>
            </a:extLst>
          </p:cNvPr>
          <p:cNvPicPr>
            <a:picLocks noChangeAspect="1" noChangeArrowheads="1"/>
          </p:cNvPicPr>
          <p:nvPr/>
        </p:nvPicPr>
        <p:blipFill>
          <a:blip r:embed="rId6" cstate="print"/>
          <a:srcRect/>
          <a:stretch>
            <a:fillRect/>
          </a:stretch>
        </p:blipFill>
        <p:spPr bwMode="auto">
          <a:xfrm>
            <a:off x="9149460" y="3490507"/>
            <a:ext cx="2848679" cy="1280483"/>
          </a:xfrm>
          <a:prstGeom prst="roundRect">
            <a:avLst/>
          </a:prstGeom>
          <a:noFill/>
          <a:ln w="9525">
            <a:noFill/>
            <a:miter lim="800000"/>
            <a:headEnd/>
            <a:tailEnd/>
          </a:ln>
        </p:spPr>
      </p:pic>
      <p:sp>
        <p:nvSpPr>
          <p:cNvPr id="2" name="TextBox 1">
            <a:extLst>
              <a:ext uri="{FF2B5EF4-FFF2-40B4-BE49-F238E27FC236}">
                <a16:creationId xmlns:a16="http://schemas.microsoft.com/office/drawing/2014/main" id="{D620F5ED-5640-184D-BA8F-4887A4BF8922}"/>
              </a:ext>
            </a:extLst>
          </p:cNvPr>
          <p:cNvSpPr txBox="1"/>
          <p:nvPr/>
        </p:nvSpPr>
        <p:spPr>
          <a:xfrm>
            <a:off x="6274456" y="2748396"/>
            <a:ext cx="2273942" cy="353943"/>
          </a:xfrm>
          <a:prstGeom prst="rect">
            <a:avLst/>
          </a:prstGeom>
          <a:noFill/>
        </p:spPr>
        <p:txBody>
          <a:bodyPr wrap="square" rtlCol="0">
            <a:spAutoFit/>
          </a:bodyPr>
          <a:lstStyle/>
          <a:p>
            <a:r>
              <a:rPr lang="en-US" sz="1700"/>
              <a:t>           Advice First-Aid</a:t>
            </a:r>
          </a:p>
        </p:txBody>
      </p:sp>
      <p:sp>
        <p:nvSpPr>
          <p:cNvPr id="7" name="TextBox 6">
            <a:extLst>
              <a:ext uri="{FF2B5EF4-FFF2-40B4-BE49-F238E27FC236}">
                <a16:creationId xmlns:a16="http://schemas.microsoft.com/office/drawing/2014/main" id="{4DF19B9F-82EC-7441-B8EC-E272E5B830AF}"/>
              </a:ext>
            </a:extLst>
          </p:cNvPr>
          <p:cNvSpPr txBox="1"/>
          <p:nvPr/>
        </p:nvSpPr>
        <p:spPr>
          <a:xfrm>
            <a:off x="9267055" y="4865907"/>
            <a:ext cx="2348164" cy="353943"/>
          </a:xfrm>
          <a:prstGeom prst="rect">
            <a:avLst/>
          </a:prstGeom>
          <a:noFill/>
        </p:spPr>
        <p:txBody>
          <a:bodyPr wrap="square" rtlCol="0">
            <a:spAutoFit/>
          </a:bodyPr>
          <a:lstStyle/>
          <a:p>
            <a:r>
              <a:rPr lang="en-US" sz="1700"/>
              <a:t>Exercise and Well Being</a:t>
            </a:r>
          </a:p>
        </p:txBody>
      </p:sp>
      <p:sp>
        <p:nvSpPr>
          <p:cNvPr id="14" name="TextBox 13">
            <a:extLst>
              <a:ext uri="{FF2B5EF4-FFF2-40B4-BE49-F238E27FC236}">
                <a16:creationId xmlns:a16="http://schemas.microsoft.com/office/drawing/2014/main" id="{2DA4B155-45BB-7E42-9F33-8B30C913402A}"/>
              </a:ext>
            </a:extLst>
          </p:cNvPr>
          <p:cNvSpPr txBox="1"/>
          <p:nvPr/>
        </p:nvSpPr>
        <p:spPr>
          <a:xfrm>
            <a:off x="206556" y="2799872"/>
            <a:ext cx="3190242" cy="353943"/>
          </a:xfrm>
          <a:prstGeom prst="rect">
            <a:avLst/>
          </a:prstGeom>
          <a:noFill/>
        </p:spPr>
        <p:txBody>
          <a:bodyPr wrap="square" rtlCol="0">
            <a:spAutoFit/>
          </a:bodyPr>
          <a:lstStyle/>
          <a:p>
            <a:r>
              <a:rPr lang="en-US" sz="1700"/>
              <a:t>Healthcare Conferences &amp; Forums</a:t>
            </a:r>
          </a:p>
        </p:txBody>
      </p:sp>
      <p:sp>
        <p:nvSpPr>
          <p:cNvPr id="15" name="TextBox 14">
            <a:extLst>
              <a:ext uri="{FF2B5EF4-FFF2-40B4-BE49-F238E27FC236}">
                <a16:creationId xmlns:a16="http://schemas.microsoft.com/office/drawing/2014/main" id="{9C54D1C4-8CE1-AB47-B174-4F791398425D}"/>
              </a:ext>
            </a:extLst>
          </p:cNvPr>
          <p:cNvSpPr txBox="1"/>
          <p:nvPr/>
        </p:nvSpPr>
        <p:spPr>
          <a:xfrm>
            <a:off x="3185423" y="2799357"/>
            <a:ext cx="3114866" cy="353943"/>
          </a:xfrm>
          <a:prstGeom prst="rect">
            <a:avLst/>
          </a:prstGeom>
          <a:noFill/>
        </p:spPr>
        <p:txBody>
          <a:bodyPr wrap="square" rtlCol="0">
            <a:spAutoFit/>
          </a:bodyPr>
          <a:lstStyle/>
          <a:p>
            <a:r>
              <a:rPr lang="en-US" sz="1700"/>
              <a:t>    Community-Led Health Clinics</a:t>
            </a:r>
          </a:p>
        </p:txBody>
      </p:sp>
      <p:sp>
        <p:nvSpPr>
          <p:cNvPr id="16" name="TextBox 15">
            <a:extLst>
              <a:ext uri="{FF2B5EF4-FFF2-40B4-BE49-F238E27FC236}">
                <a16:creationId xmlns:a16="http://schemas.microsoft.com/office/drawing/2014/main" id="{C662F00F-2C89-3244-BF56-AA5AB4215B68}"/>
              </a:ext>
            </a:extLst>
          </p:cNvPr>
          <p:cNvSpPr txBox="1"/>
          <p:nvPr/>
        </p:nvSpPr>
        <p:spPr>
          <a:xfrm>
            <a:off x="-101351" y="4897895"/>
            <a:ext cx="3552961" cy="353943"/>
          </a:xfrm>
          <a:prstGeom prst="rect">
            <a:avLst/>
          </a:prstGeom>
          <a:noFill/>
        </p:spPr>
        <p:txBody>
          <a:bodyPr wrap="square" rtlCol="0">
            <a:spAutoFit/>
          </a:bodyPr>
          <a:lstStyle/>
          <a:p>
            <a:r>
              <a:rPr lang="en-US" sz="1700"/>
              <a:t> Culturally-Adapted Talking Therapies</a:t>
            </a:r>
          </a:p>
        </p:txBody>
      </p:sp>
      <p:sp>
        <p:nvSpPr>
          <p:cNvPr id="17" name="TextBox 16">
            <a:extLst>
              <a:ext uri="{FF2B5EF4-FFF2-40B4-BE49-F238E27FC236}">
                <a16:creationId xmlns:a16="http://schemas.microsoft.com/office/drawing/2014/main" id="{4143899D-F030-B24E-86E1-CC2107832062}"/>
              </a:ext>
            </a:extLst>
          </p:cNvPr>
          <p:cNvSpPr txBox="1"/>
          <p:nvPr/>
        </p:nvSpPr>
        <p:spPr>
          <a:xfrm>
            <a:off x="3185423" y="4897380"/>
            <a:ext cx="3039490" cy="353943"/>
          </a:xfrm>
          <a:prstGeom prst="rect">
            <a:avLst/>
          </a:prstGeom>
          <a:noFill/>
        </p:spPr>
        <p:txBody>
          <a:bodyPr wrap="square" rtlCol="0">
            <a:spAutoFit/>
          </a:bodyPr>
          <a:lstStyle/>
          <a:p>
            <a:r>
              <a:rPr lang="en-US" sz="1700"/>
              <a:t>  Self Management Programs</a:t>
            </a:r>
          </a:p>
        </p:txBody>
      </p:sp>
      <p:sp>
        <p:nvSpPr>
          <p:cNvPr id="23" name="TextBox 22">
            <a:extLst>
              <a:ext uri="{FF2B5EF4-FFF2-40B4-BE49-F238E27FC236}">
                <a16:creationId xmlns:a16="http://schemas.microsoft.com/office/drawing/2014/main" id="{DE2F54D4-C403-4F01-A5C7-5CBE6CAC6981}"/>
              </a:ext>
            </a:extLst>
          </p:cNvPr>
          <p:cNvSpPr txBox="1"/>
          <p:nvPr/>
        </p:nvSpPr>
        <p:spPr>
          <a:xfrm>
            <a:off x="372596" y="265292"/>
            <a:ext cx="10029346" cy="646331"/>
          </a:xfrm>
          <a:prstGeom prst="rect">
            <a:avLst/>
          </a:prstGeom>
          <a:noFill/>
        </p:spPr>
        <p:txBody>
          <a:bodyPr wrap="square">
            <a:spAutoFit/>
          </a:bodyPr>
          <a:lstStyle/>
          <a:p>
            <a:r>
              <a:rPr lang="en-US" sz="3600">
                <a:latin typeface="+mj-lt"/>
              </a:rPr>
              <a:t>Co-produced projects successfully delivered</a:t>
            </a:r>
            <a:endParaRPr lang="en-GB" sz="3600">
              <a:latin typeface="+mj-lt"/>
            </a:endParaRPr>
          </a:p>
        </p:txBody>
      </p:sp>
      <p:grpSp>
        <p:nvGrpSpPr>
          <p:cNvPr id="18" name="Group 17">
            <a:extLst>
              <a:ext uri="{FF2B5EF4-FFF2-40B4-BE49-F238E27FC236}">
                <a16:creationId xmlns:a16="http://schemas.microsoft.com/office/drawing/2014/main" id="{5108DBC9-9D44-42CB-80BF-D2A1C8BEA9F9}"/>
              </a:ext>
            </a:extLst>
          </p:cNvPr>
          <p:cNvGrpSpPr/>
          <p:nvPr/>
        </p:nvGrpSpPr>
        <p:grpSpPr>
          <a:xfrm>
            <a:off x="1164486" y="6168469"/>
            <a:ext cx="9340511" cy="573579"/>
            <a:chOff x="1062838" y="6256692"/>
            <a:chExt cx="9340511" cy="573579"/>
          </a:xfrm>
        </p:grpSpPr>
        <p:pic>
          <p:nvPicPr>
            <p:cNvPr id="19" name="Picture 18" descr="logo">
              <a:extLst>
                <a:ext uri="{FF2B5EF4-FFF2-40B4-BE49-F238E27FC236}">
                  <a16:creationId xmlns:a16="http://schemas.microsoft.com/office/drawing/2014/main" id="{0409D3C2-B37E-416D-B931-3986AE2558C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20" name="Picture 2" descr="South West London CCG">
              <a:extLst>
                <a:ext uri="{FF2B5EF4-FFF2-40B4-BE49-F238E27FC236}">
                  <a16:creationId xmlns:a16="http://schemas.microsoft.com/office/drawing/2014/main" id="{20CAB155-4680-448B-91D3-D4801AFF3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eedback Live">
              <a:extLst>
                <a:ext uri="{FF2B5EF4-FFF2-40B4-BE49-F238E27FC236}">
                  <a16:creationId xmlns:a16="http://schemas.microsoft.com/office/drawing/2014/main" id="{1B36BA71-C39E-4917-B5DE-1DD882ECE0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group of people posing for a photo&#10;&#10;Description automatically generated">
            <a:extLst>
              <a:ext uri="{FF2B5EF4-FFF2-40B4-BE49-F238E27FC236}">
                <a16:creationId xmlns:a16="http://schemas.microsoft.com/office/drawing/2014/main" id="{AF95C600-A299-4D4C-AE23-A67C1EF1AD08}"/>
              </a:ext>
            </a:extLst>
          </p:cNvPr>
          <p:cNvPicPr>
            <a:picLocks noChangeAspect="1"/>
          </p:cNvPicPr>
          <p:nvPr/>
        </p:nvPicPr>
        <p:blipFill>
          <a:blip r:embed="rId10"/>
          <a:stretch>
            <a:fillRect/>
          </a:stretch>
        </p:blipFill>
        <p:spPr>
          <a:xfrm>
            <a:off x="6226372" y="3440899"/>
            <a:ext cx="2848678" cy="1375399"/>
          </a:xfrm>
          <a:prstGeom prst="rect">
            <a:avLst/>
          </a:prstGeom>
        </p:spPr>
      </p:pic>
      <p:sp>
        <p:nvSpPr>
          <p:cNvPr id="12" name="TextBox 11">
            <a:extLst>
              <a:ext uri="{FF2B5EF4-FFF2-40B4-BE49-F238E27FC236}">
                <a16:creationId xmlns:a16="http://schemas.microsoft.com/office/drawing/2014/main" id="{8CFB3124-7F0B-7340-8194-7E69FBA2AA95}"/>
              </a:ext>
            </a:extLst>
          </p:cNvPr>
          <p:cNvSpPr txBox="1"/>
          <p:nvPr/>
        </p:nvSpPr>
        <p:spPr>
          <a:xfrm>
            <a:off x="6299322" y="4897380"/>
            <a:ext cx="2645355" cy="353943"/>
          </a:xfrm>
          <a:prstGeom prst="rect">
            <a:avLst/>
          </a:prstGeom>
          <a:noFill/>
        </p:spPr>
        <p:txBody>
          <a:bodyPr wrap="square" rtlCol="0">
            <a:spAutoFit/>
          </a:bodyPr>
          <a:lstStyle/>
          <a:p>
            <a:r>
              <a:rPr lang="en-US" sz="1700"/>
              <a:t>Family Therapy Networks</a:t>
            </a:r>
          </a:p>
        </p:txBody>
      </p:sp>
      <p:pic>
        <p:nvPicPr>
          <p:cNvPr id="24" name="Picture 23" descr="A group of people sitting at a table&#10;&#10;Description automatically generated">
            <a:extLst>
              <a:ext uri="{FF2B5EF4-FFF2-40B4-BE49-F238E27FC236}">
                <a16:creationId xmlns:a16="http://schemas.microsoft.com/office/drawing/2014/main" id="{814B1CC9-D30D-5942-B655-142D5EF7CCD8}"/>
              </a:ext>
            </a:extLst>
          </p:cNvPr>
          <p:cNvPicPr>
            <a:picLocks noChangeAspect="1"/>
          </p:cNvPicPr>
          <p:nvPr/>
        </p:nvPicPr>
        <p:blipFill>
          <a:blip r:embed="rId11"/>
          <a:stretch>
            <a:fillRect/>
          </a:stretch>
        </p:blipFill>
        <p:spPr>
          <a:xfrm>
            <a:off x="3273121" y="1514668"/>
            <a:ext cx="2925023" cy="1271297"/>
          </a:xfrm>
          <a:prstGeom prst="rect">
            <a:avLst/>
          </a:prstGeom>
        </p:spPr>
      </p:pic>
      <p:pic>
        <p:nvPicPr>
          <p:cNvPr id="26" name="Picture 25" descr="A group of people sitting in front of a crowd&#10;&#10;Description automatically generated">
            <a:extLst>
              <a:ext uri="{FF2B5EF4-FFF2-40B4-BE49-F238E27FC236}">
                <a16:creationId xmlns:a16="http://schemas.microsoft.com/office/drawing/2014/main" id="{AEF1A553-AA40-A449-ACE5-84BB944C3955}"/>
              </a:ext>
            </a:extLst>
          </p:cNvPr>
          <p:cNvPicPr>
            <a:picLocks noChangeAspect="1"/>
          </p:cNvPicPr>
          <p:nvPr/>
        </p:nvPicPr>
        <p:blipFill>
          <a:blip r:embed="rId12"/>
          <a:stretch>
            <a:fillRect/>
          </a:stretch>
        </p:blipFill>
        <p:spPr>
          <a:xfrm>
            <a:off x="9162154" y="1514668"/>
            <a:ext cx="2773416" cy="1242069"/>
          </a:xfrm>
          <a:prstGeom prst="rect">
            <a:avLst/>
          </a:prstGeom>
        </p:spPr>
      </p:pic>
      <p:sp>
        <p:nvSpPr>
          <p:cNvPr id="27" name="TextBox 26">
            <a:extLst>
              <a:ext uri="{FF2B5EF4-FFF2-40B4-BE49-F238E27FC236}">
                <a16:creationId xmlns:a16="http://schemas.microsoft.com/office/drawing/2014/main" id="{D394FECA-2A9B-5E45-B129-6569D7AFE81B}"/>
              </a:ext>
            </a:extLst>
          </p:cNvPr>
          <p:cNvSpPr txBox="1"/>
          <p:nvPr/>
        </p:nvSpPr>
        <p:spPr>
          <a:xfrm>
            <a:off x="9162155" y="2697435"/>
            <a:ext cx="2823290" cy="615553"/>
          </a:xfrm>
          <a:prstGeom prst="rect">
            <a:avLst/>
          </a:prstGeom>
          <a:noFill/>
        </p:spPr>
        <p:txBody>
          <a:bodyPr wrap="square" rtlCol="0">
            <a:spAutoFit/>
          </a:bodyPr>
          <a:lstStyle/>
          <a:p>
            <a:r>
              <a:rPr lang="en-US" sz="1700"/>
              <a:t>Black Minds Matter </a:t>
            </a:r>
          </a:p>
          <a:p>
            <a:r>
              <a:rPr lang="en-US" sz="1700"/>
              <a:t>Children and Young People</a:t>
            </a:r>
          </a:p>
        </p:txBody>
      </p:sp>
    </p:spTree>
    <p:extLst>
      <p:ext uri="{BB962C8B-B14F-4D97-AF65-F5344CB8AC3E}">
        <p14:creationId xmlns:p14="http://schemas.microsoft.com/office/powerpoint/2010/main" val="45627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map&#10;&#10;Description automatically generated with medium confidence">
            <a:extLst>
              <a:ext uri="{FF2B5EF4-FFF2-40B4-BE49-F238E27FC236}">
                <a16:creationId xmlns:a16="http://schemas.microsoft.com/office/drawing/2014/main" id="{E68C4C67-39BD-4573-A560-50D448EAA913}"/>
              </a:ext>
            </a:extLst>
          </p:cNvPr>
          <p:cNvPicPr>
            <a:picLocks noChangeAspect="1"/>
          </p:cNvPicPr>
          <p:nvPr/>
        </p:nvPicPr>
        <p:blipFill>
          <a:blip r:embed="rId2"/>
          <a:stretch>
            <a:fillRect/>
          </a:stretch>
        </p:blipFill>
        <p:spPr>
          <a:xfrm>
            <a:off x="1409046" y="185285"/>
            <a:ext cx="9373908" cy="6487430"/>
          </a:xfrm>
          <a:prstGeom prst="rect">
            <a:avLst/>
          </a:prstGeom>
        </p:spPr>
      </p:pic>
    </p:spTree>
    <p:extLst>
      <p:ext uri="{BB962C8B-B14F-4D97-AF65-F5344CB8AC3E}">
        <p14:creationId xmlns:p14="http://schemas.microsoft.com/office/powerpoint/2010/main" val="18510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D4EF34BB-C38F-488C-9562-600BBEEF7B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2" t="3174" r="13924" b="3076"/>
          <a:stretch/>
        </p:blipFill>
        <p:spPr bwMode="auto">
          <a:xfrm>
            <a:off x="5687376" y="231053"/>
            <a:ext cx="3566571" cy="2960151"/>
          </a:xfrm>
          <a:prstGeom prst="rect">
            <a:avLst/>
          </a:prstGeom>
          <a:solidFill>
            <a:srgbClr val="FF0000"/>
          </a:solidFill>
        </p:spPr>
      </p:pic>
      <p:cxnSp>
        <p:nvCxnSpPr>
          <p:cNvPr id="54" name="Straight Arrow Connector 53">
            <a:extLst>
              <a:ext uri="{FF2B5EF4-FFF2-40B4-BE49-F238E27FC236}">
                <a16:creationId xmlns:a16="http://schemas.microsoft.com/office/drawing/2014/main" id="{EBBBBDDE-0570-4CBE-9D05-343900521D3E}"/>
              </a:ext>
            </a:extLst>
          </p:cNvPr>
          <p:cNvCxnSpPr>
            <a:cxnSpLocks/>
          </p:cNvCxnSpPr>
          <p:nvPr/>
        </p:nvCxnSpPr>
        <p:spPr>
          <a:xfrm>
            <a:off x="8141308" y="2648947"/>
            <a:ext cx="1670724" cy="3158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48110E-0182-4C53-9E4A-CCC617DAF40B}"/>
              </a:ext>
            </a:extLst>
          </p:cNvPr>
          <p:cNvSpPr txBox="1"/>
          <p:nvPr/>
        </p:nvSpPr>
        <p:spPr>
          <a:xfrm>
            <a:off x="2041539" y="3047433"/>
            <a:ext cx="1933575" cy="646331"/>
          </a:xfrm>
          <a:prstGeom prst="rect">
            <a:avLst/>
          </a:prstGeom>
          <a:noFill/>
        </p:spPr>
        <p:txBody>
          <a:bodyPr wrap="square" rtlCol="0">
            <a:spAutoFit/>
          </a:bodyPr>
          <a:lstStyle/>
          <a:p>
            <a:r>
              <a:rPr lang="en-GB" dirty="0"/>
              <a:t>Richmond Upon Thames</a:t>
            </a:r>
          </a:p>
        </p:txBody>
      </p:sp>
      <p:sp>
        <p:nvSpPr>
          <p:cNvPr id="11" name="TextBox 10">
            <a:extLst>
              <a:ext uri="{FF2B5EF4-FFF2-40B4-BE49-F238E27FC236}">
                <a16:creationId xmlns:a16="http://schemas.microsoft.com/office/drawing/2014/main" id="{3AA11565-F3CE-4970-827B-08357878FEB7}"/>
              </a:ext>
            </a:extLst>
          </p:cNvPr>
          <p:cNvSpPr txBox="1"/>
          <p:nvPr/>
        </p:nvSpPr>
        <p:spPr>
          <a:xfrm>
            <a:off x="2878392" y="4961355"/>
            <a:ext cx="1933575" cy="646331"/>
          </a:xfrm>
          <a:prstGeom prst="rect">
            <a:avLst/>
          </a:prstGeom>
          <a:noFill/>
        </p:spPr>
        <p:txBody>
          <a:bodyPr wrap="square" rtlCol="0">
            <a:spAutoFit/>
          </a:bodyPr>
          <a:lstStyle/>
          <a:p>
            <a:r>
              <a:rPr lang="en-GB" dirty="0"/>
              <a:t>Kingston Upon Thames</a:t>
            </a:r>
          </a:p>
        </p:txBody>
      </p:sp>
      <p:sp>
        <p:nvSpPr>
          <p:cNvPr id="12" name="TextBox 11">
            <a:extLst>
              <a:ext uri="{FF2B5EF4-FFF2-40B4-BE49-F238E27FC236}">
                <a16:creationId xmlns:a16="http://schemas.microsoft.com/office/drawing/2014/main" id="{CBF5D0EF-5129-4B45-93C5-A529581D8D3E}"/>
              </a:ext>
            </a:extLst>
          </p:cNvPr>
          <p:cNvSpPr txBox="1"/>
          <p:nvPr/>
        </p:nvSpPr>
        <p:spPr>
          <a:xfrm>
            <a:off x="8517393" y="3406984"/>
            <a:ext cx="1933575" cy="369332"/>
          </a:xfrm>
          <a:prstGeom prst="rect">
            <a:avLst/>
          </a:prstGeom>
          <a:noFill/>
        </p:spPr>
        <p:txBody>
          <a:bodyPr wrap="square" rtlCol="0">
            <a:spAutoFit/>
          </a:bodyPr>
          <a:lstStyle/>
          <a:p>
            <a:r>
              <a:rPr lang="en-GB" dirty="0"/>
              <a:t>Merton</a:t>
            </a:r>
          </a:p>
        </p:txBody>
      </p:sp>
      <p:sp>
        <p:nvSpPr>
          <p:cNvPr id="14" name="TextBox 13">
            <a:extLst>
              <a:ext uri="{FF2B5EF4-FFF2-40B4-BE49-F238E27FC236}">
                <a16:creationId xmlns:a16="http://schemas.microsoft.com/office/drawing/2014/main" id="{B75A6B0C-FD52-4658-9821-170B4C14D215}"/>
              </a:ext>
            </a:extLst>
          </p:cNvPr>
          <p:cNvSpPr txBox="1"/>
          <p:nvPr/>
        </p:nvSpPr>
        <p:spPr>
          <a:xfrm>
            <a:off x="5926397" y="5252671"/>
            <a:ext cx="1933575" cy="369332"/>
          </a:xfrm>
          <a:prstGeom prst="rect">
            <a:avLst/>
          </a:prstGeom>
          <a:noFill/>
        </p:spPr>
        <p:txBody>
          <a:bodyPr wrap="square" rtlCol="0">
            <a:spAutoFit/>
          </a:bodyPr>
          <a:lstStyle/>
          <a:p>
            <a:r>
              <a:rPr lang="en-GB" dirty="0"/>
              <a:t>Sutton</a:t>
            </a:r>
          </a:p>
        </p:txBody>
      </p:sp>
      <p:sp>
        <p:nvSpPr>
          <p:cNvPr id="16" name="TextBox 15">
            <a:extLst>
              <a:ext uri="{FF2B5EF4-FFF2-40B4-BE49-F238E27FC236}">
                <a16:creationId xmlns:a16="http://schemas.microsoft.com/office/drawing/2014/main" id="{F105895B-7EFA-4C95-89BA-AA6B358AA9D3}"/>
              </a:ext>
            </a:extLst>
          </p:cNvPr>
          <p:cNvSpPr txBox="1"/>
          <p:nvPr/>
        </p:nvSpPr>
        <p:spPr>
          <a:xfrm>
            <a:off x="10409309" y="4731382"/>
            <a:ext cx="1933575" cy="369332"/>
          </a:xfrm>
          <a:prstGeom prst="rect">
            <a:avLst/>
          </a:prstGeom>
          <a:noFill/>
        </p:spPr>
        <p:txBody>
          <a:bodyPr wrap="square" rtlCol="0">
            <a:spAutoFit/>
          </a:bodyPr>
          <a:lstStyle/>
          <a:p>
            <a:r>
              <a:rPr lang="en-GB" dirty="0"/>
              <a:t>Croydon</a:t>
            </a:r>
          </a:p>
        </p:txBody>
      </p:sp>
      <p:sp>
        <p:nvSpPr>
          <p:cNvPr id="18" name="TextBox 17">
            <a:extLst>
              <a:ext uri="{FF2B5EF4-FFF2-40B4-BE49-F238E27FC236}">
                <a16:creationId xmlns:a16="http://schemas.microsoft.com/office/drawing/2014/main" id="{EC629934-BE9F-4B9B-9593-F3E6CD5FCEBC}"/>
              </a:ext>
            </a:extLst>
          </p:cNvPr>
          <p:cNvSpPr txBox="1"/>
          <p:nvPr/>
        </p:nvSpPr>
        <p:spPr>
          <a:xfrm>
            <a:off x="181944" y="236554"/>
            <a:ext cx="3923063" cy="1384995"/>
          </a:xfrm>
          <a:prstGeom prst="rect">
            <a:avLst/>
          </a:prstGeom>
          <a:noFill/>
        </p:spPr>
        <p:txBody>
          <a:bodyPr wrap="square" rtlCol="0">
            <a:spAutoFit/>
          </a:bodyPr>
          <a:lstStyle/>
          <a:p>
            <a:r>
              <a:rPr lang="en-GB" sz="2800" dirty="0">
                <a:latin typeface="+mj-lt"/>
              </a:rPr>
              <a:t>SW London Community-Led Health Eco-System</a:t>
            </a:r>
          </a:p>
          <a:p>
            <a:r>
              <a:rPr lang="en-GB" sz="2800" dirty="0">
                <a:solidFill>
                  <a:srgbClr val="FF0000"/>
                </a:solidFill>
                <a:latin typeface="+mj-lt"/>
              </a:rPr>
              <a:t>Adapt, Spread, Scale</a:t>
            </a:r>
          </a:p>
        </p:txBody>
      </p:sp>
      <p:pic>
        <p:nvPicPr>
          <p:cNvPr id="31" name="Picture 30" descr="A close up of a device&#10;&#10;Description automatically generated">
            <a:extLst>
              <a:ext uri="{FF2B5EF4-FFF2-40B4-BE49-F238E27FC236}">
                <a16:creationId xmlns:a16="http://schemas.microsoft.com/office/drawing/2014/main" id="{169FA6DB-EDEE-4852-8202-F12CBE3EA551}"/>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141308" y="2540833"/>
            <a:ext cx="521138" cy="369332"/>
          </a:xfrm>
          <a:prstGeom prst="rect">
            <a:avLst/>
          </a:prstGeom>
        </p:spPr>
      </p:pic>
      <p:pic>
        <p:nvPicPr>
          <p:cNvPr id="32" name="Picture 31" descr="A picture containing toy, table&#10;&#10;Description automatically generated">
            <a:extLst>
              <a:ext uri="{FF2B5EF4-FFF2-40B4-BE49-F238E27FC236}">
                <a16:creationId xmlns:a16="http://schemas.microsoft.com/office/drawing/2014/main" id="{A04C17D4-1D24-47E1-9F5D-C31FF55612F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912423" y="2492321"/>
            <a:ext cx="313008" cy="292829"/>
          </a:xfrm>
          <a:prstGeom prst="rect">
            <a:avLst/>
          </a:prstGeom>
        </p:spPr>
      </p:pic>
      <p:pic>
        <p:nvPicPr>
          <p:cNvPr id="33" name="Picture 32" descr="A picture containing toy&#10;&#10;Description automatically generated">
            <a:extLst>
              <a:ext uri="{FF2B5EF4-FFF2-40B4-BE49-F238E27FC236}">
                <a16:creationId xmlns:a16="http://schemas.microsoft.com/office/drawing/2014/main" id="{67D00C10-005D-4B77-A6A7-C78A582DE947}"/>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07455" y="1380439"/>
            <a:ext cx="443349" cy="447220"/>
          </a:xfrm>
          <a:prstGeom prst="rect">
            <a:avLst/>
          </a:prstGeom>
        </p:spPr>
      </p:pic>
      <p:pic>
        <p:nvPicPr>
          <p:cNvPr id="20" name="Picture 19" descr="A picture containing toy, table&#10;&#10;Description automatically generated">
            <a:extLst>
              <a:ext uri="{FF2B5EF4-FFF2-40B4-BE49-F238E27FC236}">
                <a16:creationId xmlns:a16="http://schemas.microsoft.com/office/drawing/2014/main" id="{0BE1A2C8-5376-419F-99EE-F9898C792B2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86018" y="1139142"/>
            <a:ext cx="313008" cy="292829"/>
          </a:xfrm>
          <a:prstGeom prst="rect">
            <a:avLst/>
          </a:prstGeom>
        </p:spPr>
      </p:pic>
      <p:pic>
        <p:nvPicPr>
          <p:cNvPr id="21" name="Picture 20" descr="A close up of a device&#10;&#10;Description automatically generated">
            <a:extLst>
              <a:ext uri="{FF2B5EF4-FFF2-40B4-BE49-F238E27FC236}">
                <a16:creationId xmlns:a16="http://schemas.microsoft.com/office/drawing/2014/main" id="{B0316C94-CFB2-439D-9FF8-D81A3D073F8B}"/>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370" y="506494"/>
            <a:ext cx="521138" cy="369332"/>
          </a:xfrm>
          <a:prstGeom prst="rect">
            <a:avLst/>
          </a:prstGeom>
        </p:spPr>
      </p:pic>
      <p:pic>
        <p:nvPicPr>
          <p:cNvPr id="23" name="Picture 22" descr="A picture containing toy, table&#10;&#10;Description automatically generated">
            <a:extLst>
              <a:ext uri="{FF2B5EF4-FFF2-40B4-BE49-F238E27FC236}">
                <a16:creationId xmlns:a16="http://schemas.microsoft.com/office/drawing/2014/main" id="{203A2369-4788-4BE2-A08F-1CFB5799CBD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900016" y="676570"/>
            <a:ext cx="313008" cy="292829"/>
          </a:xfrm>
          <a:prstGeom prst="rect">
            <a:avLst/>
          </a:prstGeom>
        </p:spPr>
      </p:pic>
      <p:pic>
        <p:nvPicPr>
          <p:cNvPr id="25" name="Picture 24" descr="A close up of a device&#10;&#10;Description automatically generated">
            <a:extLst>
              <a:ext uri="{FF2B5EF4-FFF2-40B4-BE49-F238E27FC236}">
                <a16:creationId xmlns:a16="http://schemas.microsoft.com/office/drawing/2014/main" id="{318F01FA-2C88-44C5-BCBF-88692B804852}"/>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18543" y="904535"/>
            <a:ext cx="521138" cy="369332"/>
          </a:xfrm>
          <a:prstGeom prst="rect">
            <a:avLst/>
          </a:prstGeom>
        </p:spPr>
      </p:pic>
      <p:pic>
        <p:nvPicPr>
          <p:cNvPr id="27" name="Picture 26" descr="A picture containing toy&#10;&#10;Description automatically generated">
            <a:extLst>
              <a:ext uri="{FF2B5EF4-FFF2-40B4-BE49-F238E27FC236}">
                <a16:creationId xmlns:a16="http://schemas.microsoft.com/office/drawing/2014/main" id="{B362EF96-0006-474D-87F4-0F4EDDD6E23B}"/>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096868" y="2252806"/>
            <a:ext cx="443349" cy="447220"/>
          </a:xfrm>
          <a:prstGeom prst="rect">
            <a:avLst/>
          </a:prstGeom>
        </p:spPr>
      </p:pic>
      <p:pic>
        <p:nvPicPr>
          <p:cNvPr id="29" name="Picture 28" descr="A picture containing toy&#10;&#10;Description automatically generated">
            <a:extLst>
              <a:ext uri="{FF2B5EF4-FFF2-40B4-BE49-F238E27FC236}">
                <a16:creationId xmlns:a16="http://schemas.microsoft.com/office/drawing/2014/main" id="{3AADE343-54CE-49E4-9403-BADCA2D6FA4B}"/>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54123" y="951035"/>
            <a:ext cx="443349" cy="447220"/>
          </a:xfrm>
          <a:prstGeom prst="rect">
            <a:avLst/>
          </a:prstGeom>
        </p:spPr>
      </p:pic>
      <p:cxnSp>
        <p:nvCxnSpPr>
          <p:cNvPr id="47" name="Straight Arrow Connector 46">
            <a:extLst>
              <a:ext uri="{FF2B5EF4-FFF2-40B4-BE49-F238E27FC236}">
                <a16:creationId xmlns:a16="http://schemas.microsoft.com/office/drawing/2014/main" id="{0798B5FA-0306-4A89-8F1D-AA86675DC260}"/>
              </a:ext>
            </a:extLst>
          </p:cNvPr>
          <p:cNvCxnSpPr>
            <a:cxnSpLocks/>
          </p:cNvCxnSpPr>
          <p:nvPr/>
        </p:nvCxnSpPr>
        <p:spPr>
          <a:xfrm flipV="1">
            <a:off x="9161305" y="652747"/>
            <a:ext cx="470535" cy="1914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31AD313-67A0-4BE6-B2AC-5F82C3EB3E7C}"/>
              </a:ext>
            </a:extLst>
          </p:cNvPr>
          <p:cNvCxnSpPr>
            <a:cxnSpLocks/>
          </p:cNvCxnSpPr>
          <p:nvPr/>
        </p:nvCxnSpPr>
        <p:spPr>
          <a:xfrm>
            <a:off x="8179901" y="1287459"/>
            <a:ext cx="1254921" cy="261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65F0CA6-C84A-46AF-9A4D-A89585E95CB0}"/>
              </a:ext>
            </a:extLst>
          </p:cNvPr>
          <p:cNvCxnSpPr>
            <a:cxnSpLocks/>
          </p:cNvCxnSpPr>
          <p:nvPr/>
        </p:nvCxnSpPr>
        <p:spPr>
          <a:xfrm>
            <a:off x="8701396" y="1156218"/>
            <a:ext cx="871693" cy="676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BCE7EAB-E546-4D0E-BF5F-85D8AB4B3FE7}"/>
              </a:ext>
            </a:extLst>
          </p:cNvPr>
          <p:cNvCxnSpPr>
            <a:cxnSpLocks/>
          </p:cNvCxnSpPr>
          <p:nvPr/>
        </p:nvCxnSpPr>
        <p:spPr>
          <a:xfrm>
            <a:off x="8574461" y="2752008"/>
            <a:ext cx="1046813" cy="525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61E1608-F862-4CE4-8753-6AC5E9BD2911}"/>
              </a:ext>
            </a:extLst>
          </p:cNvPr>
          <p:cNvCxnSpPr>
            <a:cxnSpLocks/>
          </p:cNvCxnSpPr>
          <p:nvPr/>
        </p:nvCxnSpPr>
        <p:spPr>
          <a:xfrm flipH="1" flipV="1">
            <a:off x="6485980" y="614750"/>
            <a:ext cx="8985" cy="9049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107BEE-827E-4665-8E15-9D5AAB49F087}"/>
              </a:ext>
            </a:extLst>
          </p:cNvPr>
          <p:cNvCxnSpPr>
            <a:cxnSpLocks/>
          </p:cNvCxnSpPr>
          <p:nvPr/>
        </p:nvCxnSpPr>
        <p:spPr>
          <a:xfrm flipH="1" flipV="1">
            <a:off x="7667625" y="411793"/>
            <a:ext cx="268225" cy="2409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4AE6D47-75D0-4CF2-9178-66FA300BDD83}"/>
              </a:ext>
            </a:extLst>
          </p:cNvPr>
          <p:cNvCxnSpPr>
            <a:cxnSpLocks/>
          </p:cNvCxnSpPr>
          <p:nvPr/>
        </p:nvCxnSpPr>
        <p:spPr>
          <a:xfrm flipH="1" flipV="1">
            <a:off x="7296038" y="982951"/>
            <a:ext cx="412140" cy="246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88D3969-F331-484E-B136-F51B7FA6FB5C}"/>
              </a:ext>
            </a:extLst>
          </p:cNvPr>
          <p:cNvCxnSpPr>
            <a:cxnSpLocks/>
          </p:cNvCxnSpPr>
          <p:nvPr/>
        </p:nvCxnSpPr>
        <p:spPr>
          <a:xfrm flipV="1">
            <a:off x="8424451" y="2442371"/>
            <a:ext cx="1042754" cy="67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descr="A picture containing room, drawing, plate&#10;&#10;Description automatically generated">
            <a:extLst>
              <a:ext uri="{FF2B5EF4-FFF2-40B4-BE49-F238E27FC236}">
                <a16:creationId xmlns:a16="http://schemas.microsoft.com/office/drawing/2014/main" id="{DA8DEA2C-852B-4AC3-A904-2E302AC8C02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546277" y="1391143"/>
            <a:ext cx="349030" cy="391571"/>
          </a:xfrm>
          <a:prstGeom prst="rect">
            <a:avLst/>
          </a:prstGeom>
        </p:spPr>
      </p:pic>
      <p:pic>
        <p:nvPicPr>
          <p:cNvPr id="73" name="Picture 72" descr="Related image">
            <a:extLst>
              <a:ext uri="{FF2B5EF4-FFF2-40B4-BE49-F238E27FC236}">
                <a16:creationId xmlns:a16="http://schemas.microsoft.com/office/drawing/2014/main" id="{FFB4C57F-F674-41BC-9C65-6E771A54C5E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64260" y="547280"/>
            <a:ext cx="566895" cy="357916"/>
          </a:xfrm>
          <a:prstGeom prst="rect">
            <a:avLst/>
          </a:prstGeom>
          <a:noFill/>
        </p:spPr>
      </p:pic>
      <p:pic>
        <p:nvPicPr>
          <p:cNvPr id="74" name="Picture 73" descr="Image result for elays">
            <a:extLst>
              <a:ext uri="{FF2B5EF4-FFF2-40B4-BE49-F238E27FC236}">
                <a16:creationId xmlns:a16="http://schemas.microsoft.com/office/drawing/2014/main" id="{0DCB0776-8C72-4AEF-A510-21DC7C60DC5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59605" y="949442"/>
            <a:ext cx="500728" cy="522699"/>
          </a:xfrm>
          <a:prstGeom prst="rect">
            <a:avLst/>
          </a:prstGeom>
          <a:noFill/>
        </p:spPr>
      </p:pic>
      <p:pic>
        <p:nvPicPr>
          <p:cNvPr id="75" name="Picture 74" descr="Image result for new testament assembly tooting">
            <a:extLst>
              <a:ext uri="{FF2B5EF4-FFF2-40B4-BE49-F238E27FC236}">
                <a16:creationId xmlns:a16="http://schemas.microsoft.com/office/drawing/2014/main" id="{75553253-8068-409B-AD5A-9A742EE4988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70786" y="2236091"/>
            <a:ext cx="287395" cy="478688"/>
          </a:xfrm>
          <a:prstGeom prst="rect">
            <a:avLst/>
          </a:prstGeom>
          <a:noFill/>
        </p:spPr>
      </p:pic>
      <p:pic>
        <p:nvPicPr>
          <p:cNvPr id="77" name="Picture 76">
            <a:extLst>
              <a:ext uri="{FF2B5EF4-FFF2-40B4-BE49-F238E27FC236}">
                <a16:creationId xmlns:a16="http://schemas.microsoft.com/office/drawing/2014/main" id="{20A6CFAA-EF5C-4670-BFD8-655FF7E8EC9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649733" y="3219417"/>
            <a:ext cx="500728" cy="552062"/>
          </a:xfrm>
          <a:prstGeom prst="rect">
            <a:avLst/>
          </a:prstGeom>
        </p:spPr>
      </p:pic>
      <p:cxnSp>
        <p:nvCxnSpPr>
          <p:cNvPr id="45" name="Straight Connector 44">
            <a:extLst>
              <a:ext uri="{FF2B5EF4-FFF2-40B4-BE49-F238E27FC236}">
                <a16:creationId xmlns:a16="http://schemas.microsoft.com/office/drawing/2014/main" id="{DA119E55-B027-40E3-8FCF-FF9491D9498F}"/>
              </a:ext>
            </a:extLst>
          </p:cNvPr>
          <p:cNvCxnSpPr>
            <a:cxnSpLocks/>
            <a:endCxn id="20" idx="1"/>
          </p:cNvCxnSpPr>
          <p:nvPr/>
        </p:nvCxnSpPr>
        <p:spPr>
          <a:xfrm flipV="1">
            <a:off x="6517402" y="1285557"/>
            <a:ext cx="1168616" cy="36910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80" name="Picture 79" descr="A picture containing drawing&#10;&#10;Description automatically generated">
            <a:extLst>
              <a:ext uri="{FF2B5EF4-FFF2-40B4-BE49-F238E27FC236}">
                <a16:creationId xmlns:a16="http://schemas.microsoft.com/office/drawing/2014/main" id="{36AE39F1-9C7B-446D-963C-4BE9545985B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9873033" y="2836455"/>
            <a:ext cx="992536" cy="221614"/>
          </a:xfrm>
          <a:prstGeom prst="rect">
            <a:avLst/>
          </a:prstGeom>
        </p:spPr>
      </p:pic>
      <p:pic>
        <p:nvPicPr>
          <p:cNvPr id="81" name="Picture 80" descr="See the source image">
            <a:extLst>
              <a:ext uri="{FF2B5EF4-FFF2-40B4-BE49-F238E27FC236}">
                <a16:creationId xmlns:a16="http://schemas.microsoft.com/office/drawing/2014/main" id="{EAEEB93A-E3DE-4391-8977-857D01602180}"/>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75404" y="137610"/>
            <a:ext cx="413278" cy="432802"/>
          </a:xfrm>
          <a:prstGeom prst="rect">
            <a:avLst/>
          </a:prstGeom>
          <a:noFill/>
          <a:ln>
            <a:noFill/>
          </a:ln>
        </p:spPr>
      </p:pic>
      <p:pic>
        <p:nvPicPr>
          <p:cNvPr id="82" name="Picture 81">
            <a:extLst>
              <a:ext uri="{FF2B5EF4-FFF2-40B4-BE49-F238E27FC236}">
                <a16:creationId xmlns:a16="http://schemas.microsoft.com/office/drawing/2014/main" id="{19E508E7-AEAF-41A1-B1AC-A773E6C8EC62}"/>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6950625" y="614750"/>
            <a:ext cx="747200" cy="321819"/>
          </a:xfrm>
          <a:prstGeom prst="rect">
            <a:avLst/>
          </a:prstGeom>
        </p:spPr>
      </p:pic>
      <p:pic>
        <p:nvPicPr>
          <p:cNvPr id="83" name="Picture 82" descr="A picture containing clock&#10;&#10;Description automatically generated">
            <a:extLst>
              <a:ext uri="{FF2B5EF4-FFF2-40B4-BE49-F238E27FC236}">
                <a16:creationId xmlns:a16="http://schemas.microsoft.com/office/drawing/2014/main" id="{C04F2AEE-F947-4157-95E4-5B049B8C1E91}"/>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7324225" y="41308"/>
            <a:ext cx="476450" cy="470877"/>
          </a:xfrm>
          <a:prstGeom prst="rect">
            <a:avLst/>
          </a:prstGeom>
        </p:spPr>
      </p:pic>
      <p:pic>
        <p:nvPicPr>
          <p:cNvPr id="2" name="Picture 1">
            <a:extLst>
              <a:ext uri="{FF2B5EF4-FFF2-40B4-BE49-F238E27FC236}">
                <a16:creationId xmlns:a16="http://schemas.microsoft.com/office/drawing/2014/main" id="{7C99EBDF-A92E-4C21-A842-9DA139CCF188}"/>
              </a:ext>
            </a:extLst>
          </p:cNvPr>
          <p:cNvPicPr>
            <a:picLocks noChangeAspect="1"/>
          </p:cNvPicPr>
          <p:nvPr/>
        </p:nvPicPr>
        <p:blipFill>
          <a:blip r:embed="rId17"/>
          <a:stretch>
            <a:fillRect/>
          </a:stretch>
        </p:blipFill>
        <p:spPr>
          <a:xfrm>
            <a:off x="2878392" y="348205"/>
            <a:ext cx="3217608" cy="3211200"/>
          </a:xfrm>
          <a:prstGeom prst="rect">
            <a:avLst/>
          </a:prstGeom>
        </p:spPr>
      </p:pic>
      <p:pic>
        <p:nvPicPr>
          <p:cNvPr id="4" name="Picture 3">
            <a:extLst>
              <a:ext uri="{FF2B5EF4-FFF2-40B4-BE49-F238E27FC236}">
                <a16:creationId xmlns:a16="http://schemas.microsoft.com/office/drawing/2014/main" id="{7F482C17-B3B2-4FB6-9196-2BD5FEADDFF0}"/>
              </a:ext>
            </a:extLst>
          </p:cNvPr>
          <p:cNvPicPr>
            <a:picLocks noChangeAspect="1"/>
          </p:cNvPicPr>
          <p:nvPr/>
        </p:nvPicPr>
        <p:blipFill>
          <a:blip r:embed="rId18"/>
          <a:stretch>
            <a:fillRect/>
          </a:stretch>
        </p:blipFill>
        <p:spPr>
          <a:xfrm>
            <a:off x="4268089" y="2477495"/>
            <a:ext cx="1860813" cy="3657825"/>
          </a:xfrm>
          <a:prstGeom prst="rect">
            <a:avLst/>
          </a:prstGeom>
        </p:spPr>
      </p:pic>
      <p:pic>
        <p:nvPicPr>
          <p:cNvPr id="13" name="Picture 12">
            <a:extLst>
              <a:ext uri="{FF2B5EF4-FFF2-40B4-BE49-F238E27FC236}">
                <a16:creationId xmlns:a16="http://schemas.microsoft.com/office/drawing/2014/main" id="{2F77BD39-853F-470F-A286-1BD19FC5C246}"/>
              </a:ext>
            </a:extLst>
          </p:cNvPr>
          <p:cNvPicPr>
            <a:picLocks noChangeAspect="1"/>
          </p:cNvPicPr>
          <p:nvPr/>
        </p:nvPicPr>
        <p:blipFill>
          <a:blip r:embed="rId19"/>
          <a:stretch>
            <a:fillRect/>
          </a:stretch>
        </p:blipFill>
        <p:spPr>
          <a:xfrm>
            <a:off x="6096000" y="2492321"/>
            <a:ext cx="2494624" cy="1873358"/>
          </a:xfrm>
          <a:prstGeom prst="rect">
            <a:avLst/>
          </a:prstGeom>
        </p:spPr>
      </p:pic>
      <p:pic>
        <p:nvPicPr>
          <p:cNvPr id="15" name="Picture 14">
            <a:extLst>
              <a:ext uri="{FF2B5EF4-FFF2-40B4-BE49-F238E27FC236}">
                <a16:creationId xmlns:a16="http://schemas.microsoft.com/office/drawing/2014/main" id="{9E7C720F-2A6C-4CCB-8DBE-FAF4A54C9B22}"/>
              </a:ext>
            </a:extLst>
          </p:cNvPr>
          <p:cNvPicPr>
            <a:picLocks noChangeAspect="1"/>
          </p:cNvPicPr>
          <p:nvPr/>
        </p:nvPicPr>
        <p:blipFill>
          <a:blip r:embed="rId20"/>
          <a:stretch>
            <a:fillRect/>
          </a:stretch>
        </p:blipFill>
        <p:spPr>
          <a:xfrm>
            <a:off x="8306203" y="3685009"/>
            <a:ext cx="2453065" cy="3210156"/>
          </a:xfrm>
          <a:prstGeom prst="rect">
            <a:avLst/>
          </a:prstGeom>
        </p:spPr>
      </p:pic>
      <p:pic>
        <p:nvPicPr>
          <p:cNvPr id="17" name="Picture 16">
            <a:extLst>
              <a:ext uri="{FF2B5EF4-FFF2-40B4-BE49-F238E27FC236}">
                <a16:creationId xmlns:a16="http://schemas.microsoft.com/office/drawing/2014/main" id="{1741C130-7325-40BC-81B3-8A19B135A803}"/>
              </a:ext>
            </a:extLst>
          </p:cNvPr>
          <p:cNvPicPr>
            <a:picLocks noChangeAspect="1"/>
          </p:cNvPicPr>
          <p:nvPr/>
        </p:nvPicPr>
        <p:blipFill>
          <a:blip r:embed="rId21"/>
          <a:stretch>
            <a:fillRect/>
          </a:stretch>
        </p:blipFill>
        <p:spPr>
          <a:xfrm>
            <a:off x="6386478" y="4120655"/>
            <a:ext cx="2259570" cy="2010634"/>
          </a:xfrm>
          <a:prstGeom prst="rect">
            <a:avLst/>
          </a:prstGeom>
        </p:spPr>
      </p:pic>
      <p:pic>
        <p:nvPicPr>
          <p:cNvPr id="38" name="Picture 37" descr="A picture containing window, building, drawing&#10;&#10;Description automatically generated">
            <a:extLst>
              <a:ext uri="{FF2B5EF4-FFF2-40B4-BE49-F238E27FC236}">
                <a16:creationId xmlns:a16="http://schemas.microsoft.com/office/drawing/2014/main" id="{76A02C09-8E13-4105-ABC8-A7F28860C612}"/>
              </a:ext>
            </a:extLst>
          </p:cNvPr>
          <p:cNvPicPr/>
          <p:nvPr/>
        </p:nvPicPr>
        <p:blipFill>
          <a:blip r:embed="rId22">
            <a:extLst>
              <a:ext uri="{28A0092B-C50C-407E-A947-70E740481C1C}">
                <a14:useLocalDpi xmlns:a14="http://schemas.microsoft.com/office/drawing/2010/main" val="0"/>
              </a:ext>
            </a:extLst>
          </a:blip>
          <a:stretch>
            <a:fillRect/>
          </a:stretch>
        </p:blipFill>
        <p:spPr>
          <a:xfrm>
            <a:off x="7781531" y="2987708"/>
            <a:ext cx="287396" cy="379668"/>
          </a:xfrm>
          <a:prstGeom prst="rect">
            <a:avLst/>
          </a:prstGeom>
        </p:spPr>
      </p:pic>
      <p:pic>
        <p:nvPicPr>
          <p:cNvPr id="1026" name="Picture 2" descr="See the source image">
            <a:extLst>
              <a:ext uri="{FF2B5EF4-FFF2-40B4-BE49-F238E27FC236}">
                <a16:creationId xmlns:a16="http://schemas.microsoft.com/office/drawing/2014/main" id="{1C05C12E-ED3A-4FBA-8F7F-1CBA92C2FD3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10902" y="3180698"/>
            <a:ext cx="525770" cy="2956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1802A8A-D19F-474D-A53B-D8E8DBF68A15}"/>
              </a:ext>
            </a:extLst>
          </p:cNvPr>
          <p:cNvSpPr txBox="1"/>
          <p:nvPr/>
        </p:nvSpPr>
        <p:spPr>
          <a:xfrm>
            <a:off x="9201358" y="135342"/>
            <a:ext cx="1933575" cy="369332"/>
          </a:xfrm>
          <a:prstGeom prst="rect">
            <a:avLst/>
          </a:prstGeom>
          <a:noFill/>
        </p:spPr>
        <p:txBody>
          <a:bodyPr wrap="square" rtlCol="0">
            <a:spAutoFit/>
          </a:bodyPr>
          <a:lstStyle/>
          <a:p>
            <a:r>
              <a:rPr lang="en-GB" dirty="0"/>
              <a:t>Wandsworth</a:t>
            </a:r>
          </a:p>
        </p:txBody>
      </p:sp>
      <p:cxnSp>
        <p:nvCxnSpPr>
          <p:cNvPr id="58" name="Straight Arrow Connector 57">
            <a:extLst>
              <a:ext uri="{FF2B5EF4-FFF2-40B4-BE49-F238E27FC236}">
                <a16:creationId xmlns:a16="http://schemas.microsoft.com/office/drawing/2014/main" id="{EEBB6ACE-E4AC-4799-AC67-296A4693CFA5}"/>
              </a:ext>
            </a:extLst>
          </p:cNvPr>
          <p:cNvCxnSpPr>
            <a:cxnSpLocks/>
          </p:cNvCxnSpPr>
          <p:nvPr/>
        </p:nvCxnSpPr>
        <p:spPr>
          <a:xfrm>
            <a:off x="7959920" y="3221524"/>
            <a:ext cx="794494" cy="91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064D99D-436C-4CE5-B540-A9D660EFAF96}"/>
              </a:ext>
            </a:extLst>
          </p:cNvPr>
          <p:cNvCxnSpPr>
            <a:cxnSpLocks/>
            <a:endCxn id="29" idx="1"/>
          </p:cNvCxnSpPr>
          <p:nvPr/>
        </p:nvCxnSpPr>
        <p:spPr>
          <a:xfrm flipH="1">
            <a:off x="7854123" y="768739"/>
            <a:ext cx="144904" cy="40590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7" name="Straight Connector 86">
            <a:extLst>
              <a:ext uri="{FF2B5EF4-FFF2-40B4-BE49-F238E27FC236}">
                <a16:creationId xmlns:a16="http://schemas.microsoft.com/office/drawing/2014/main" id="{BDE5CC84-5D37-4BFE-82A8-3159C81572C1}"/>
              </a:ext>
            </a:extLst>
          </p:cNvPr>
          <p:cNvCxnSpPr>
            <a:cxnSpLocks/>
            <a:endCxn id="29" idx="3"/>
          </p:cNvCxnSpPr>
          <p:nvPr/>
        </p:nvCxnSpPr>
        <p:spPr>
          <a:xfrm flipH="1">
            <a:off x="8297472" y="1137598"/>
            <a:ext cx="168106" cy="3704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0" name="Straight Connector 89">
            <a:extLst>
              <a:ext uri="{FF2B5EF4-FFF2-40B4-BE49-F238E27FC236}">
                <a16:creationId xmlns:a16="http://schemas.microsoft.com/office/drawing/2014/main" id="{A524EF6A-5606-4434-881C-02E753B2DC1C}"/>
              </a:ext>
            </a:extLst>
          </p:cNvPr>
          <p:cNvCxnSpPr>
            <a:cxnSpLocks/>
          </p:cNvCxnSpPr>
          <p:nvPr/>
        </p:nvCxnSpPr>
        <p:spPr>
          <a:xfrm flipH="1">
            <a:off x="8696901" y="936569"/>
            <a:ext cx="239333" cy="11394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3" name="Straight Connector 92">
            <a:extLst>
              <a:ext uri="{FF2B5EF4-FFF2-40B4-BE49-F238E27FC236}">
                <a16:creationId xmlns:a16="http://schemas.microsoft.com/office/drawing/2014/main" id="{426E8FBF-E3C2-413B-8E62-6A835FCF473F}"/>
              </a:ext>
            </a:extLst>
          </p:cNvPr>
          <p:cNvCxnSpPr>
            <a:cxnSpLocks/>
            <a:endCxn id="20" idx="2"/>
          </p:cNvCxnSpPr>
          <p:nvPr/>
        </p:nvCxnSpPr>
        <p:spPr>
          <a:xfrm flipH="1" flipV="1">
            <a:off x="7842522" y="1431971"/>
            <a:ext cx="382910" cy="10104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6" name="Straight Connector 95">
            <a:extLst>
              <a:ext uri="{FF2B5EF4-FFF2-40B4-BE49-F238E27FC236}">
                <a16:creationId xmlns:a16="http://schemas.microsoft.com/office/drawing/2014/main" id="{C2E2478D-C704-423B-BF07-6584B82F97E8}"/>
              </a:ext>
            </a:extLst>
          </p:cNvPr>
          <p:cNvCxnSpPr>
            <a:cxnSpLocks/>
          </p:cNvCxnSpPr>
          <p:nvPr/>
        </p:nvCxnSpPr>
        <p:spPr>
          <a:xfrm flipH="1" flipV="1">
            <a:off x="6517402" y="1703303"/>
            <a:ext cx="1507644" cy="86548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9" name="Straight Connector 98">
            <a:extLst>
              <a:ext uri="{FF2B5EF4-FFF2-40B4-BE49-F238E27FC236}">
                <a16:creationId xmlns:a16="http://schemas.microsoft.com/office/drawing/2014/main" id="{E9492439-803C-4F40-B067-3368AC81CDA8}"/>
              </a:ext>
            </a:extLst>
          </p:cNvPr>
          <p:cNvCxnSpPr>
            <a:cxnSpLocks/>
          </p:cNvCxnSpPr>
          <p:nvPr/>
        </p:nvCxnSpPr>
        <p:spPr>
          <a:xfrm flipH="1">
            <a:off x="7972435" y="2824696"/>
            <a:ext cx="344902" cy="28938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3" name="Straight Connector 102">
            <a:extLst>
              <a:ext uri="{FF2B5EF4-FFF2-40B4-BE49-F238E27FC236}">
                <a16:creationId xmlns:a16="http://schemas.microsoft.com/office/drawing/2014/main" id="{CD65E285-761A-4951-A2DC-B5B9B7DBADE6}"/>
              </a:ext>
            </a:extLst>
          </p:cNvPr>
          <p:cNvCxnSpPr>
            <a:cxnSpLocks/>
          </p:cNvCxnSpPr>
          <p:nvPr/>
        </p:nvCxnSpPr>
        <p:spPr>
          <a:xfrm flipH="1" flipV="1">
            <a:off x="8136501" y="1255799"/>
            <a:ext cx="109465" cy="113803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101" name="Picture 100" descr="A picture containing toy&#10;&#10;Description automatically generated">
            <a:extLst>
              <a:ext uri="{FF2B5EF4-FFF2-40B4-BE49-F238E27FC236}">
                <a16:creationId xmlns:a16="http://schemas.microsoft.com/office/drawing/2014/main" id="{B1328A41-DED9-4087-B76D-A3596103E4C8}"/>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510927" y="3367376"/>
            <a:ext cx="443349" cy="447220"/>
          </a:xfrm>
          <a:prstGeom prst="rect">
            <a:avLst/>
          </a:prstGeom>
        </p:spPr>
      </p:pic>
      <p:pic>
        <p:nvPicPr>
          <p:cNvPr id="102" name="Picture 101" descr="A picture containing toy&#10;&#10;Description automatically generated">
            <a:extLst>
              <a:ext uri="{FF2B5EF4-FFF2-40B4-BE49-F238E27FC236}">
                <a16:creationId xmlns:a16="http://schemas.microsoft.com/office/drawing/2014/main" id="{82AB6B61-2BBE-4A57-AC95-2091A129A6AF}"/>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54513" y="4306407"/>
            <a:ext cx="443349" cy="447220"/>
          </a:xfrm>
          <a:prstGeom prst="rect">
            <a:avLst/>
          </a:prstGeom>
        </p:spPr>
      </p:pic>
      <p:pic>
        <p:nvPicPr>
          <p:cNvPr id="104" name="Picture 103" descr="A picture containing toy&#10;&#10;Description automatically generated">
            <a:extLst>
              <a:ext uri="{FF2B5EF4-FFF2-40B4-BE49-F238E27FC236}">
                <a16:creationId xmlns:a16="http://schemas.microsoft.com/office/drawing/2014/main" id="{A3DD93A3-AC3D-4643-810D-4B0050D04949}"/>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75206" y="3086222"/>
            <a:ext cx="443349" cy="447220"/>
          </a:xfrm>
          <a:prstGeom prst="rect">
            <a:avLst/>
          </a:prstGeom>
        </p:spPr>
      </p:pic>
      <p:pic>
        <p:nvPicPr>
          <p:cNvPr id="105" name="Picture 104" descr="A picture containing toy&#10;&#10;Description automatically generated">
            <a:extLst>
              <a:ext uri="{FF2B5EF4-FFF2-40B4-BE49-F238E27FC236}">
                <a16:creationId xmlns:a16="http://schemas.microsoft.com/office/drawing/2014/main" id="{87E96C9D-1624-4D07-BEC6-804F6FABAA8C}"/>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43964" y="1936696"/>
            <a:ext cx="443349" cy="447220"/>
          </a:xfrm>
          <a:prstGeom prst="rect">
            <a:avLst/>
          </a:prstGeom>
        </p:spPr>
      </p:pic>
      <p:pic>
        <p:nvPicPr>
          <p:cNvPr id="106" name="Picture 105" descr="A picture containing toy&#10;&#10;Description automatically generated">
            <a:extLst>
              <a:ext uri="{FF2B5EF4-FFF2-40B4-BE49-F238E27FC236}">
                <a16:creationId xmlns:a16="http://schemas.microsoft.com/office/drawing/2014/main" id="{C78CFC73-130C-4367-A20A-B904B34E670B}"/>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54503" y="1144208"/>
            <a:ext cx="443349" cy="447220"/>
          </a:xfrm>
          <a:prstGeom prst="rect">
            <a:avLst/>
          </a:prstGeom>
        </p:spPr>
      </p:pic>
      <p:pic>
        <p:nvPicPr>
          <p:cNvPr id="107" name="Picture 106" descr="A picture containing toy&#10;&#10;Description automatically generated">
            <a:extLst>
              <a:ext uri="{FF2B5EF4-FFF2-40B4-BE49-F238E27FC236}">
                <a16:creationId xmlns:a16="http://schemas.microsoft.com/office/drawing/2014/main" id="{1E5AAFFA-E48A-4BEF-9772-4EE69715AFEF}"/>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08326" y="2315477"/>
            <a:ext cx="443349" cy="447220"/>
          </a:xfrm>
          <a:prstGeom prst="rect">
            <a:avLst/>
          </a:prstGeom>
        </p:spPr>
      </p:pic>
      <p:pic>
        <p:nvPicPr>
          <p:cNvPr id="110" name="Picture 109" descr="A picture containing toy&#10;&#10;Description automatically generated">
            <a:extLst>
              <a:ext uri="{FF2B5EF4-FFF2-40B4-BE49-F238E27FC236}">
                <a16:creationId xmlns:a16="http://schemas.microsoft.com/office/drawing/2014/main" id="{E6B906FE-2B82-45F7-8521-FD1F58F46683}"/>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91473" y="5696711"/>
            <a:ext cx="443349" cy="447220"/>
          </a:xfrm>
          <a:prstGeom prst="rect">
            <a:avLst/>
          </a:prstGeom>
        </p:spPr>
      </p:pic>
      <p:pic>
        <p:nvPicPr>
          <p:cNvPr id="112" name="Picture 111" descr="A picture containing toy&#10;&#10;Description automatically generated">
            <a:extLst>
              <a:ext uri="{FF2B5EF4-FFF2-40B4-BE49-F238E27FC236}">
                <a16:creationId xmlns:a16="http://schemas.microsoft.com/office/drawing/2014/main" id="{ADE50C91-8BC3-4BE6-B7A9-24F9C3B167EA}"/>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38658" y="4974521"/>
            <a:ext cx="443349" cy="447220"/>
          </a:xfrm>
          <a:prstGeom prst="rect">
            <a:avLst/>
          </a:prstGeom>
        </p:spPr>
      </p:pic>
      <p:pic>
        <p:nvPicPr>
          <p:cNvPr id="114" name="Picture 113" descr="A picture containing toy&#10;&#10;Description automatically generated">
            <a:extLst>
              <a:ext uri="{FF2B5EF4-FFF2-40B4-BE49-F238E27FC236}">
                <a16:creationId xmlns:a16="http://schemas.microsoft.com/office/drawing/2014/main" id="{357E26D7-3BEA-476D-8211-9BD8C1B48F90}"/>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08134" y="4091827"/>
            <a:ext cx="443349" cy="447220"/>
          </a:xfrm>
          <a:prstGeom prst="rect">
            <a:avLst/>
          </a:prstGeom>
        </p:spPr>
      </p:pic>
      <p:pic>
        <p:nvPicPr>
          <p:cNvPr id="116" name="Picture 115" descr="A picture containing toy&#10;&#10;Description automatically generated">
            <a:extLst>
              <a:ext uri="{FF2B5EF4-FFF2-40B4-BE49-F238E27FC236}">
                <a16:creationId xmlns:a16="http://schemas.microsoft.com/office/drawing/2014/main" id="{D58003A2-2817-48E4-A85D-DEF310B777C6}"/>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13785" y="5173126"/>
            <a:ext cx="443349" cy="447220"/>
          </a:xfrm>
          <a:prstGeom prst="rect">
            <a:avLst/>
          </a:prstGeom>
        </p:spPr>
      </p:pic>
      <p:pic>
        <p:nvPicPr>
          <p:cNvPr id="118" name="Picture 117" descr="A picture containing toy&#10;&#10;Description automatically generated">
            <a:extLst>
              <a:ext uri="{FF2B5EF4-FFF2-40B4-BE49-F238E27FC236}">
                <a16:creationId xmlns:a16="http://schemas.microsoft.com/office/drawing/2014/main" id="{F5704CDF-7D07-47C2-AF80-8E0C5C4CAF69}"/>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35460" y="4305081"/>
            <a:ext cx="443349" cy="447220"/>
          </a:xfrm>
          <a:prstGeom prst="rect">
            <a:avLst/>
          </a:prstGeom>
        </p:spPr>
      </p:pic>
      <p:pic>
        <p:nvPicPr>
          <p:cNvPr id="120" name="Picture 119" descr="A picture containing toy&#10;&#10;Description automatically generated">
            <a:extLst>
              <a:ext uri="{FF2B5EF4-FFF2-40B4-BE49-F238E27FC236}">
                <a16:creationId xmlns:a16="http://schemas.microsoft.com/office/drawing/2014/main" id="{2B71A0EE-B5D5-4C86-8A33-3927FE315604}"/>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82624" y="4644676"/>
            <a:ext cx="443349" cy="447220"/>
          </a:xfrm>
          <a:prstGeom prst="rect">
            <a:avLst/>
          </a:prstGeom>
        </p:spPr>
      </p:pic>
      <p:pic>
        <p:nvPicPr>
          <p:cNvPr id="121" name="Picture 120" descr="A picture containing toy&#10;&#10;Description automatically generated">
            <a:extLst>
              <a:ext uri="{FF2B5EF4-FFF2-40B4-BE49-F238E27FC236}">
                <a16:creationId xmlns:a16="http://schemas.microsoft.com/office/drawing/2014/main" id="{6685E5C4-832A-42CE-BEA5-5270F7F5011C}"/>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09466" y="3206279"/>
            <a:ext cx="443349" cy="447220"/>
          </a:xfrm>
          <a:prstGeom prst="rect">
            <a:avLst/>
          </a:prstGeom>
        </p:spPr>
      </p:pic>
      <p:pic>
        <p:nvPicPr>
          <p:cNvPr id="123" name="Picture 122" descr="A picture containing toy&#10;&#10;Description automatically generated">
            <a:extLst>
              <a:ext uri="{FF2B5EF4-FFF2-40B4-BE49-F238E27FC236}">
                <a16:creationId xmlns:a16="http://schemas.microsoft.com/office/drawing/2014/main" id="{302440CC-9A84-4A8A-9A02-DAD23A5C39D4}"/>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36031" y="2704154"/>
            <a:ext cx="443349" cy="447220"/>
          </a:xfrm>
          <a:prstGeom prst="rect">
            <a:avLst/>
          </a:prstGeom>
        </p:spPr>
      </p:pic>
      <p:pic>
        <p:nvPicPr>
          <p:cNvPr id="125" name="Picture 124" descr="A picture containing toy&#10;&#10;Description automatically generated">
            <a:extLst>
              <a:ext uri="{FF2B5EF4-FFF2-40B4-BE49-F238E27FC236}">
                <a16:creationId xmlns:a16="http://schemas.microsoft.com/office/drawing/2014/main" id="{9926A56E-EBF0-44DD-A77C-09630F54251A}"/>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58056" y="3694330"/>
            <a:ext cx="443349" cy="447220"/>
          </a:xfrm>
          <a:prstGeom prst="rect">
            <a:avLst/>
          </a:prstGeom>
        </p:spPr>
      </p:pic>
      <p:pic>
        <p:nvPicPr>
          <p:cNvPr id="127" name="Picture 126" descr="A picture containing toy, table&#10;&#10;Description automatically generated">
            <a:extLst>
              <a:ext uri="{FF2B5EF4-FFF2-40B4-BE49-F238E27FC236}">
                <a16:creationId xmlns:a16="http://schemas.microsoft.com/office/drawing/2014/main" id="{3F8871DF-1615-43FD-A2F3-DF04AB39D5C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000295" y="5044217"/>
            <a:ext cx="313008" cy="292829"/>
          </a:xfrm>
          <a:prstGeom prst="rect">
            <a:avLst/>
          </a:prstGeom>
        </p:spPr>
      </p:pic>
      <p:pic>
        <p:nvPicPr>
          <p:cNvPr id="1024" name="Picture 1023" descr="A picture containing toy, table&#10;&#10;Description automatically generated">
            <a:extLst>
              <a:ext uri="{FF2B5EF4-FFF2-40B4-BE49-F238E27FC236}">
                <a16:creationId xmlns:a16="http://schemas.microsoft.com/office/drawing/2014/main" id="{68DE2010-4B06-4832-86E1-4C11C21FBA5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157653" y="4528691"/>
            <a:ext cx="313008" cy="292829"/>
          </a:xfrm>
          <a:prstGeom prst="rect">
            <a:avLst/>
          </a:prstGeom>
        </p:spPr>
      </p:pic>
      <p:pic>
        <p:nvPicPr>
          <p:cNvPr id="1025" name="Picture 1024" descr="A picture containing toy, table&#10;&#10;Description automatically generated">
            <a:extLst>
              <a:ext uri="{FF2B5EF4-FFF2-40B4-BE49-F238E27FC236}">
                <a16:creationId xmlns:a16="http://schemas.microsoft.com/office/drawing/2014/main" id="{50B7C5D4-E273-47BB-98D8-C6844431D1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040303" y="3614663"/>
            <a:ext cx="313008" cy="292829"/>
          </a:xfrm>
          <a:prstGeom prst="rect">
            <a:avLst/>
          </a:prstGeom>
        </p:spPr>
      </p:pic>
      <p:pic>
        <p:nvPicPr>
          <p:cNvPr id="1027" name="Picture 1026" descr="A picture containing toy, table&#10;&#10;Description automatically generated">
            <a:extLst>
              <a:ext uri="{FF2B5EF4-FFF2-40B4-BE49-F238E27FC236}">
                <a16:creationId xmlns:a16="http://schemas.microsoft.com/office/drawing/2014/main" id="{914D204B-2925-4BCB-B51A-293C76B1DB2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391986" y="3244468"/>
            <a:ext cx="313008" cy="292829"/>
          </a:xfrm>
          <a:prstGeom prst="rect">
            <a:avLst/>
          </a:prstGeom>
        </p:spPr>
      </p:pic>
      <p:pic>
        <p:nvPicPr>
          <p:cNvPr id="1029" name="Picture 1028" descr="A picture containing toy, table&#10;&#10;Description automatically generated">
            <a:extLst>
              <a:ext uri="{FF2B5EF4-FFF2-40B4-BE49-F238E27FC236}">
                <a16:creationId xmlns:a16="http://schemas.microsoft.com/office/drawing/2014/main" id="{2E98727A-665B-44AD-BF29-5F45BB03372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370668" y="5473931"/>
            <a:ext cx="313008" cy="292829"/>
          </a:xfrm>
          <a:prstGeom prst="rect">
            <a:avLst/>
          </a:prstGeom>
        </p:spPr>
      </p:pic>
      <p:pic>
        <p:nvPicPr>
          <p:cNvPr id="1031" name="Picture 1030" descr="A picture containing toy, table&#10;&#10;Description automatically generated">
            <a:extLst>
              <a:ext uri="{FF2B5EF4-FFF2-40B4-BE49-F238E27FC236}">
                <a16:creationId xmlns:a16="http://schemas.microsoft.com/office/drawing/2014/main" id="{6FB7E9AC-8C60-4EAC-923D-7A8FDEAA059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02196" y="2787596"/>
            <a:ext cx="313008" cy="292829"/>
          </a:xfrm>
          <a:prstGeom prst="rect">
            <a:avLst/>
          </a:prstGeom>
        </p:spPr>
      </p:pic>
      <p:pic>
        <p:nvPicPr>
          <p:cNvPr id="1033" name="Picture 1032" descr="A picture containing toy, table&#10;&#10;Description automatically generated">
            <a:extLst>
              <a:ext uri="{FF2B5EF4-FFF2-40B4-BE49-F238E27FC236}">
                <a16:creationId xmlns:a16="http://schemas.microsoft.com/office/drawing/2014/main" id="{020EB997-12C5-42A4-8C12-5B6E6A2D93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75376" y="1186785"/>
            <a:ext cx="313008" cy="292829"/>
          </a:xfrm>
          <a:prstGeom prst="rect">
            <a:avLst/>
          </a:prstGeom>
        </p:spPr>
      </p:pic>
      <p:pic>
        <p:nvPicPr>
          <p:cNvPr id="1035" name="Picture 1034" descr="A picture containing toy, table&#10;&#10;Description automatically generated">
            <a:extLst>
              <a:ext uri="{FF2B5EF4-FFF2-40B4-BE49-F238E27FC236}">
                <a16:creationId xmlns:a16="http://schemas.microsoft.com/office/drawing/2014/main" id="{C8E22F3A-E540-4D98-9F9C-39AE9A06EEA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57660" y="2459179"/>
            <a:ext cx="313008" cy="292829"/>
          </a:xfrm>
          <a:prstGeom prst="rect">
            <a:avLst/>
          </a:prstGeom>
        </p:spPr>
      </p:pic>
      <p:pic>
        <p:nvPicPr>
          <p:cNvPr id="1037" name="Picture 1036" descr="A picture containing toy, table&#10;&#10;Description automatically generated">
            <a:extLst>
              <a:ext uri="{FF2B5EF4-FFF2-40B4-BE49-F238E27FC236}">
                <a16:creationId xmlns:a16="http://schemas.microsoft.com/office/drawing/2014/main" id="{7FCCBD6E-7C0D-4B5E-9480-C610C933B26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779730" y="6405621"/>
            <a:ext cx="313008" cy="292829"/>
          </a:xfrm>
          <a:prstGeom prst="rect">
            <a:avLst/>
          </a:prstGeom>
        </p:spPr>
      </p:pic>
      <p:pic>
        <p:nvPicPr>
          <p:cNvPr id="1039" name="Picture 1038" descr="A picture containing toy, table&#10;&#10;Description automatically generated">
            <a:extLst>
              <a:ext uri="{FF2B5EF4-FFF2-40B4-BE49-F238E27FC236}">
                <a16:creationId xmlns:a16="http://schemas.microsoft.com/office/drawing/2014/main" id="{5F28BA3B-20B2-460E-BC2C-F8A26C53B04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820166" y="4905921"/>
            <a:ext cx="313008" cy="292829"/>
          </a:xfrm>
          <a:prstGeom prst="rect">
            <a:avLst/>
          </a:prstGeom>
        </p:spPr>
      </p:pic>
      <p:pic>
        <p:nvPicPr>
          <p:cNvPr id="1040" name="Picture 1039" descr="A close up of a device&#10;&#10;Description automatically generated">
            <a:extLst>
              <a:ext uri="{FF2B5EF4-FFF2-40B4-BE49-F238E27FC236}">
                <a16:creationId xmlns:a16="http://schemas.microsoft.com/office/drawing/2014/main" id="{882687D5-DC15-463F-9DBA-CC565A7FD520}"/>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603867" y="3838303"/>
            <a:ext cx="521138" cy="369332"/>
          </a:xfrm>
          <a:prstGeom prst="rect">
            <a:avLst/>
          </a:prstGeom>
        </p:spPr>
      </p:pic>
      <p:pic>
        <p:nvPicPr>
          <p:cNvPr id="1041" name="Picture 1040" descr="A close up of a device&#10;&#10;Description automatically generated">
            <a:extLst>
              <a:ext uri="{FF2B5EF4-FFF2-40B4-BE49-F238E27FC236}">
                <a16:creationId xmlns:a16="http://schemas.microsoft.com/office/drawing/2014/main" id="{5C99FCD0-0946-41F2-96E1-64A273CB9E84}"/>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33276" y="5982174"/>
            <a:ext cx="521138" cy="369332"/>
          </a:xfrm>
          <a:prstGeom prst="rect">
            <a:avLst/>
          </a:prstGeom>
        </p:spPr>
      </p:pic>
      <p:pic>
        <p:nvPicPr>
          <p:cNvPr id="1042" name="Picture 1041" descr="A close up of a device&#10;&#10;Description automatically generated">
            <a:extLst>
              <a:ext uri="{FF2B5EF4-FFF2-40B4-BE49-F238E27FC236}">
                <a16:creationId xmlns:a16="http://schemas.microsoft.com/office/drawing/2014/main" id="{B91BCADA-BB2E-44E9-9765-615B54260C5B}"/>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699763" y="4422616"/>
            <a:ext cx="521138" cy="369332"/>
          </a:xfrm>
          <a:prstGeom prst="rect">
            <a:avLst/>
          </a:prstGeom>
        </p:spPr>
      </p:pic>
      <p:pic>
        <p:nvPicPr>
          <p:cNvPr id="1043" name="Picture 1042" descr="A close up of a device&#10;&#10;Description automatically generated">
            <a:extLst>
              <a:ext uri="{FF2B5EF4-FFF2-40B4-BE49-F238E27FC236}">
                <a16:creationId xmlns:a16="http://schemas.microsoft.com/office/drawing/2014/main" id="{F70792F9-6B11-485B-8BCC-F2193C7EDC71}"/>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75181" y="4114127"/>
            <a:ext cx="521138" cy="369332"/>
          </a:xfrm>
          <a:prstGeom prst="rect">
            <a:avLst/>
          </a:prstGeom>
        </p:spPr>
      </p:pic>
      <p:pic>
        <p:nvPicPr>
          <p:cNvPr id="1044" name="Picture 1043" descr="A close up of a device&#10;&#10;Description automatically generated">
            <a:extLst>
              <a:ext uri="{FF2B5EF4-FFF2-40B4-BE49-F238E27FC236}">
                <a16:creationId xmlns:a16="http://schemas.microsoft.com/office/drawing/2014/main" id="{A985C733-5D49-41D3-ABDD-2BCE399A9DB4}"/>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0494" y="5580617"/>
            <a:ext cx="521138" cy="369332"/>
          </a:xfrm>
          <a:prstGeom prst="rect">
            <a:avLst/>
          </a:prstGeom>
        </p:spPr>
      </p:pic>
      <p:pic>
        <p:nvPicPr>
          <p:cNvPr id="1045" name="Picture 1044" descr="A close up of a device&#10;&#10;Description automatically generated">
            <a:extLst>
              <a:ext uri="{FF2B5EF4-FFF2-40B4-BE49-F238E27FC236}">
                <a16:creationId xmlns:a16="http://schemas.microsoft.com/office/drawing/2014/main" id="{73D6717F-BB9F-4283-A5E5-00F9D5FE7268}"/>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51964" y="2551546"/>
            <a:ext cx="521138" cy="369332"/>
          </a:xfrm>
          <a:prstGeom prst="rect">
            <a:avLst/>
          </a:prstGeom>
        </p:spPr>
      </p:pic>
      <p:pic>
        <p:nvPicPr>
          <p:cNvPr id="1046" name="Picture 1045" descr="A close up of a device&#10;&#10;Description automatically generated">
            <a:extLst>
              <a:ext uri="{FF2B5EF4-FFF2-40B4-BE49-F238E27FC236}">
                <a16:creationId xmlns:a16="http://schemas.microsoft.com/office/drawing/2014/main" id="{6EBA7A00-788B-4BCB-A646-400208DAECFA}"/>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27172" y="5057810"/>
            <a:ext cx="521138" cy="369332"/>
          </a:xfrm>
          <a:prstGeom prst="rect">
            <a:avLst/>
          </a:prstGeom>
        </p:spPr>
      </p:pic>
      <p:pic>
        <p:nvPicPr>
          <p:cNvPr id="1047" name="Picture 1046" descr="A close up of a device&#10;&#10;Description automatically generated">
            <a:extLst>
              <a:ext uri="{FF2B5EF4-FFF2-40B4-BE49-F238E27FC236}">
                <a16:creationId xmlns:a16="http://schemas.microsoft.com/office/drawing/2014/main" id="{4EFF9D26-B6AF-43F7-96A0-55F578D74777}"/>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09786" y="3551758"/>
            <a:ext cx="521138" cy="369332"/>
          </a:xfrm>
          <a:prstGeom prst="rect">
            <a:avLst/>
          </a:prstGeom>
        </p:spPr>
      </p:pic>
      <p:pic>
        <p:nvPicPr>
          <p:cNvPr id="1048" name="Picture 1047" descr="A close up of a device&#10;&#10;Description automatically generated">
            <a:extLst>
              <a:ext uri="{FF2B5EF4-FFF2-40B4-BE49-F238E27FC236}">
                <a16:creationId xmlns:a16="http://schemas.microsoft.com/office/drawing/2014/main" id="{FDDB3588-8384-4B67-8450-119B4D7014BD}"/>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02377" y="570982"/>
            <a:ext cx="521138" cy="369332"/>
          </a:xfrm>
          <a:prstGeom prst="rect">
            <a:avLst/>
          </a:prstGeom>
        </p:spPr>
      </p:pic>
      <p:pic>
        <p:nvPicPr>
          <p:cNvPr id="1049" name="Picture 1048" descr="A close up of a device&#10;&#10;Description automatically generated">
            <a:extLst>
              <a:ext uri="{FF2B5EF4-FFF2-40B4-BE49-F238E27FC236}">
                <a16:creationId xmlns:a16="http://schemas.microsoft.com/office/drawing/2014/main" id="{AFFA992B-8128-4594-A78F-27E3940241D4}"/>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19013" y="1426267"/>
            <a:ext cx="521138" cy="369332"/>
          </a:xfrm>
          <a:prstGeom prst="rect">
            <a:avLst/>
          </a:prstGeom>
        </p:spPr>
      </p:pic>
      <p:pic>
        <p:nvPicPr>
          <p:cNvPr id="62" name="Picture 61" descr="A close up of a device&#10;&#10;Description automatically generated">
            <a:extLst>
              <a:ext uri="{FF2B5EF4-FFF2-40B4-BE49-F238E27FC236}">
                <a16:creationId xmlns:a16="http://schemas.microsoft.com/office/drawing/2014/main" id="{5D4B7FF0-5C70-4D02-8777-8F38679EA202}"/>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37969" y="3693470"/>
            <a:ext cx="521138" cy="369332"/>
          </a:xfrm>
          <a:prstGeom prst="rect">
            <a:avLst/>
          </a:prstGeom>
        </p:spPr>
      </p:pic>
      <p:cxnSp>
        <p:nvCxnSpPr>
          <p:cNvPr id="190" name="Straight Connector 189">
            <a:extLst>
              <a:ext uri="{FF2B5EF4-FFF2-40B4-BE49-F238E27FC236}">
                <a16:creationId xmlns:a16="http://schemas.microsoft.com/office/drawing/2014/main" id="{2A791D71-C1F2-481A-A9F2-F41FD00FC406}"/>
              </a:ext>
            </a:extLst>
          </p:cNvPr>
          <p:cNvCxnSpPr>
            <a:cxnSpLocks/>
            <a:stCxn id="107" idx="3"/>
          </p:cNvCxnSpPr>
          <p:nvPr/>
        </p:nvCxnSpPr>
        <p:spPr>
          <a:xfrm flipV="1">
            <a:off x="3451675" y="2076302"/>
            <a:ext cx="685276" cy="46278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1" name="Straight Connector 190">
            <a:extLst>
              <a:ext uri="{FF2B5EF4-FFF2-40B4-BE49-F238E27FC236}">
                <a16:creationId xmlns:a16="http://schemas.microsoft.com/office/drawing/2014/main" id="{D8079807-5890-436D-8FA0-DB65265F07D9}"/>
              </a:ext>
            </a:extLst>
          </p:cNvPr>
          <p:cNvCxnSpPr>
            <a:cxnSpLocks/>
          </p:cNvCxnSpPr>
          <p:nvPr/>
        </p:nvCxnSpPr>
        <p:spPr>
          <a:xfrm flipH="1" flipV="1">
            <a:off x="4479776" y="1493763"/>
            <a:ext cx="398051" cy="63825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2" name="Straight Connector 191">
            <a:extLst>
              <a:ext uri="{FF2B5EF4-FFF2-40B4-BE49-F238E27FC236}">
                <a16:creationId xmlns:a16="http://schemas.microsoft.com/office/drawing/2014/main" id="{BDDCAD2E-499C-4686-8529-53A9A922CE98}"/>
              </a:ext>
            </a:extLst>
          </p:cNvPr>
          <p:cNvCxnSpPr>
            <a:cxnSpLocks/>
            <a:stCxn id="1035" idx="0"/>
          </p:cNvCxnSpPr>
          <p:nvPr/>
        </p:nvCxnSpPr>
        <p:spPr>
          <a:xfrm flipH="1" flipV="1">
            <a:off x="4185052" y="2112681"/>
            <a:ext cx="29112" cy="34649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3" name="Straight Connector 192">
            <a:extLst>
              <a:ext uri="{FF2B5EF4-FFF2-40B4-BE49-F238E27FC236}">
                <a16:creationId xmlns:a16="http://schemas.microsoft.com/office/drawing/2014/main" id="{6F67C19C-D2FD-41CD-BE4A-2CEDFCCAEF22}"/>
              </a:ext>
            </a:extLst>
          </p:cNvPr>
          <p:cNvCxnSpPr>
            <a:cxnSpLocks/>
          </p:cNvCxnSpPr>
          <p:nvPr/>
        </p:nvCxnSpPr>
        <p:spPr>
          <a:xfrm flipH="1">
            <a:off x="3326862" y="1680926"/>
            <a:ext cx="339538" cy="85897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4" name="Straight Connector 193">
            <a:extLst>
              <a:ext uri="{FF2B5EF4-FFF2-40B4-BE49-F238E27FC236}">
                <a16:creationId xmlns:a16="http://schemas.microsoft.com/office/drawing/2014/main" id="{8AD5B48B-44BD-4026-BE7F-89188483552D}"/>
              </a:ext>
            </a:extLst>
          </p:cNvPr>
          <p:cNvCxnSpPr>
            <a:cxnSpLocks/>
            <a:stCxn id="1035" idx="1"/>
          </p:cNvCxnSpPr>
          <p:nvPr/>
        </p:nvCxnSpPr>
        <p:spPr>
          <a:xfrm flipH="1" flipV="1">
            <a:off x="3355048" y="2598884"/>
            <a:ext cx="702612" cy="671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2" name="Straight Connector 201">
            <a:extLst>
              <a:ext uri="{FF2B5EF4-FFF2-40B4-BE49-F238E27FC236}">
                <a16:creationId xmlns:a16="http://schemas.microsoft.com/office/drawing/2014/main" id="{6B317D6B-FD3B-49A1-8A2D-F64811DF18D7}"/>
              </a:ext>
            </a:extLst>
          </p:cNvPr>
          <p:cNvCxnSpPr>
            <a:cxnSpLocks/>
          </p:cNvCxnSpPr>
          <p:nvPr/>
        </p:nvCxnSpPr>
        <p:spPr>
          <a:xfrm flipH="1">
            <a:off x="4561454" y="840904"/>
            <a:ext cx="237561" cy="48223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3" name="Straight Connector 202">
            <a:extLst>
              <a:ext uri="{FF2B5EF4-FFF2-40B4-BE49-F238E27FC236}">
                <a16:creationId xmlns:a16="http://schemas.microsoft.com/office/drawing/2014/main" id="{67AD85B9-2691-4500-AF9B-0FEC42BDA607}"/>
              </a:ext>
            </a:extLst>
          </p:cNvPr>
          <p:cNvCxnSpPr>
            <a:cxnSpLocks/>
          </p:cNvCxnSpPr>
          <p:nvPr/>
        </p:nvCxnSpPr>
        <p:spPr>
          <a:xfrm flipH="1">
            <a:off x="4250493" y="1384642"/>
            <a:ext cx="844132" cy="59927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4" name="Straight Connector 203">
            <a:extLst>
              <a:ext uri="{FF2B5EF4-FFF2-40B4-BE49-F238E27FC236}">
                <a16:creationId xmlns:a16="http://schemas.microsoft.com/office/drawing/2014/main" id="{DBC4F2F2-258E-454B-8C9D-5748FD09D24D}"/>
              </a:ext>
            </a:extLst>
          </p:cNvPr>
          <p:cNvCxnSpPr>
            <a:cxnSpLocks/>
            <a:stCxn id="1033" idx="2"/>
          </p:cNvCxnSpPr>
          <p:nvPr/>
        </p:nvCxnSpPr>
        <p:spPr>
          <a:xfrm flipH="1">
            <a:off x="5041598" y="1479614"/>
            <a:ext cx="190282" cy="65974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5" name="Straight Connector 204">
            <a:extLst>
              <a:ext uri="{FF2B5EF4-FFF2-40B4-BE49-F238E27FC236}">
                <a16:creationId xmlns:a16="http://schemas.microsoft.com/office/drawing/2014/main" id="{D04C08AB-EB6D-4791-9D00-D6C72226C1A4}"/>
              </a:ext>
            </a:extLst>
          </p:cNvPr>
          <p:cNvCxnSpPr>
            <a:cxnSpLocks/>
          </p:cNvCxnSpPr>
          <p:nvPr/>
        </p:nvCxnSpPr>
        <p:spPr>
          <a:xfrm>
            <a:off x="3694894" y="1680926"/>
            <a:ext cx="563285" cy="42923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6" name="Straight Connector 205">
            <a:extLst>
              <a:ext uri="{FF2B5EF4-FFF2-40B4-BE49-F238E27FC236}">
                <a16:creationId xmlns:a16="http://schemas.microsoft.com/office/drawing/2014/main" id="{6081E5A2-39F7-4535-BA5A-2196A2874C46}"/>
              </a:ext>
            </a:extLst>
          </p:cNvPr>
          <p:cNvCxnSpPr>
            <a:cxnSpLocks/>
            <a:stCxn id="1031" idx="2"/>
          </p:cNvCxnSpPr>
          <p:nvPr/>
        </p:nvCxnSpPr>
        <p:spPr>
          <a:xfrm flipH="1">
            <a:off x="5049490" y="3080425"/>
            <a:ext cx="509210" cy="131756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7" name="Straight Connector 206">
            <a:extLst>
              <a:ext uri="{FF2B5EF4-FFF2-40B4-BE49-F238E27FC236}">
                <a16:creationId xmlns:a16="http://schemas.microsoft.com/office/drawing/2014/main" id="{52706E98-B8D8-4D33-8375-472683675127}"/>
              </a:ext>
            </a:extLst>
          </p:cNvPr>
          <p:cNvCxnSpPr>
            <a:cxnSpLocks/>
          </p:cNvCxnSpPr>
          <p:nvPr/>
        </p:nvCxnSpPr>
        <p:spPr>
          <a:xfrm flipH="1">
            <a:off x="4295647" y="1470110"/>
            <a:ext cx="139629" cy="48328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9" name="Straight Connector 218">
            <a:extLst>
              <a:ext uri="{FF2B5EF4-FFF2-40B4-BE49-F238E27FC236}">
                <a16:creationId xmlns:a16="http://schemas.microsoft.com/office/drawing/2014/main" id="{7AD05A21-4952-43D6-AB05-05AEC3BCF99E}"/>
              </a:ext>
            </a:extLst>
          </p:cNvPr>
          <p:cNvCxnSpPr>
            <a:cxnSpLocks/>
            <a:stCxn id="1031" idx="2"/>
          </p:cNvCxnSpPr>
          <p:nvPr/>
        </p:nvCxnSpPr>
        <p:spPr>
          <a:xfrm flipH="1">
            <a:off x="4897090" y="3080425"/>
            <a:ext cx="661610" cy="70756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0" name="Straight Connector 219">
            <a:extLst>
              <a:ext uri="{FF2B5EF4-FFF2-40B4-BE49-F238E27FC236}">
                <a16:creationId xmlns:a16="http://schemas.microsoft.com/office/drawing/2014/main" id="{F31F6586-8D8B-4368-8B09-1CCAB03ED2CB}"/>
              </a:ext>
            </a:extLst>
          </p:cNvPr>
          <p:cNvCxnSpPr>
            <a:cxnSpLocks/>
          </p:cNvCxnSpPr>
          <p:nvPr/>
        </p:nvCxnSpPr>
        <p:spPr>
          <a:xfrm flipH="1">
            <a:off x="4842093" y="4630234"/>
            <a:ext cx="93251" cy="4914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1" name="Straight Connector 220">
            <a:extLst>
              <a:ext uri="{FF2B5EF4-FFF2-40B4-BE49-F238E27FC236}">
                <a16:creationId xmlns:a16="http://schemas.microsoft.com/office/drawing/2014/main" id="{976FF4F4-34CB-4792-B534-BA93AA205C5B}"/>
              </a:ext>
            </a:extLst>
          </p:cNvPr>
          <p:cNvCxnSpPr>
            <a:cxnSpLocks/>
          </p:cNvCxnSpPr>
          <p:nvPr/>
        </p:nvCxnSpPr>
        <p:spPr>
          <a:xfrm flipH="1">
            <a:off x="5039463" y="3708915"/>
            <a:ext cx="609697" cy="68907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2" name="Straight Connector 221">
            <a:extLst>
              <a:ext uri="{FF2B5EF4-FFF2-40B4-BE49-F238E27FC236}">
                <a16:creationId xmlns:a16="http://schemas.microsoft.com/office/drawing/2014/main" id="{3A0902DD-DA1B-4763-81FD-63D5397D7275}"/>
              </a:ext>
            </a:extLst>
          </p:cNvPr>
          <p:cNvCxnSpPr>
            <a:cxnSpLocks/>
          </p:cNvCxnSpPr>
          <p:nvPr/>
        </p:nvCxnSpPr>
        <p:spPr>
          <a:xfrm flipH="1">
            <a:off x="5067706" y="4242818"/>
            <a:ext cx="400266" cy="12793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3" name="Straight Connector 222">
            <a:extLst>
              <a:ext uri="{FF2B5EF4-FFF2-40B4-BE49-F238E27FC236}">
                <a16:creationId xmlns:a16="http://schemas.microsoft.com/office/drawing/2014/main" id="{B5E7D9A2-0AC7-4B29-9CCB-6B806A682F1B}"/>
              </a:ext>
            </a:extLst>
          </p:cNvPr>
          <p:cNvCxnSpPr>
            <a:cxnSpLocks/>
          </p:cNvCxnSpPr>
          <p:nvPr/>
        </p:nvCxnSpPr>
        <p:spPr>
          <a:xfrm flipH="1">
            <a:off x="4573728" y="5323040"/>
            <a:ext cx="162820" cy="22828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4" name="Straight Connector 223">
            <a:extLst>
              <a:ext uri="{FF2B5EF4-FFF2-40B4-BE49-F238E27FC236}">
                <a16:creationId xmlns:a16="http://schemas.microsoft.com/office/drawing/2014/main" id="{81451691-1189-44A7-9866-6ECA0978B7C2}"/>
              </a:ext>
            </a:extLst>
          </p:cNvPr>
          <p:cNvCxnSpPr>
            <a:cxnSpLocks/>
          </p:cNvCxnSpPr>
          <p:nvPr/>
        </p:nvCxnSpPr>
        <p:spPr>
          <a:xfrm>
            <a:off x="4858759" y="3409841"/>
            <a:ext cx="1" cy="19833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5" name="Straight Connector 234">
            <a:extLst>
              <a:ext uri="{FF2B5EF4-FFF2-40B4-BE49-F238E27FC236}">
                <a16:creationId xmlns:a16="http://schemas.microsoft.com/office/drawing/2014/main" id="{5204C97D-45FF-41C0-829D-D12D48786F1F}"/>
              </a:ext>
            </a:extLst>
          </p:cNvPr>
          <p:cNvCxnSpPr>
            <a:cxnSpLocks/>
          </p:cNvCxnSpPr>
          <p:nvPr/>
        </p:nvCxnSpPr>
        <p:spPr>
          <a:xfrm>
            <a:off x="4816784" y="3810785"/>
            <a:ext cx="242867" cy="60551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9" name="Straight Connector 238">
            <a:extLst>
              <a:ext uri="{FF2B5EF4-FFF2-40B4-BE49-F238E27FC236}">
                <a16:creationId xmlns:a16="http://schemas.microsoft.com/office/drawing/2014/main" id="{B79823B5-938A-4386-A2DD-C4EB0D21DE2F}"/>
              </a:ext>
            </a:extLst>
          </p:cNvPr>
          <p:cNvCxnSpPr>
            <a:cxnSpLocks/>
          </p:cNvCxnSpPr>
          <p:nvPr/>
        </p:nvCxnSpPr>
        <p:spPr>
          <a:xfrm flipH="1">
            <a:off x="6753451" y="2813970"/>
            <a:ext cx="460187" cy="9761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0" name="Straight Connector 239">
            <a:extLst>
              <a:ext uri="{FF2B5EF4-FFF2-40B4-BE49-F238E27FC236}">
                <a16:creationId xmlns:a16="http://schemas.microsoft.com/office/drawing/2014/main" id="{14243615-F1E1-4C67-8572-02AC13CD7BAE}"/>
              </a:ext>
            </a:extLst>
          </p:cNvPr>
          <p:cNvCxnSpPr>
            <a:cxnSpLocks/>
            <a:stCxn id="1025" idx="1"/>
          </p:cNvCxnSpPr>
          <p:nvPr/>
        </p:nvCxnSpPr>
        <p:spPr>
          <a:xfrm flipH="1">
            <a:off x="7307331" y="3761078"/>
            <a:ext cx="732972" cy="10326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1" name="Straight Connector 240">
            <a:extLst>
              <a:ext uri="{FF2B5EF4-FFF2-40B4-BE49-F238E27FC236}">
                <a16:creationId xmlns:a16="http://schemas.microsoft.com/office/drawing/2014/main" id="{CA29D602-98AC-47BC-BFA6-26A53F347869}"/>
              </a:ext>
            </a:extLst>
          </p:cNvPr>
          <p:cNvCxnSpPr>
            <a:cxnSpLocks/>
          </p:cNvCxnSpPr>
          <p:nvPr/>
        </p:nvCxnSpPr>
        <p:spPr>
          <a:xfrm flipH="1">
            <a:off x="7344950" y="3400243"/>
            <a:ext cx="569653" cy="36027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2" name="Straight Connector 241">
            <a:extLst>
              <a:ext uri="{FF2B5EF4-FFF2-40B4-BE49-F238E27FC236}">
                <a16:creationId xmlns:a16="http://schemas.microsoft.com/office/drawing/2014/main" id="{1A41848A-6591-4C63-B7D0-C8EFDE322ECC}"/>
              </a:ext>
            </a:extLst>
          </p:cNvPr>
          <p:cNvCxnSpPr>
            <a:cxnSpLocks/>
          </p:cNvCxnSpPr>
          <p:nvPr/>
        </p:nvCxnSpPr>
        <p:spPr>
          <a:xfrm flipH="1">
            <a:off x="6754440" y="2821528"/>
            <a:ext cx="484116" cy="102487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3" name="Straight Connector 242">
            <a:extLst>
              <a:ext uri="{FF2B5EF4-FFF2-40B4-BE49-F238E27FC236}">
                <a16:creationId xmlns:a16="http://schemas.microsoft.com/office/drawing/2014/main" id="{0BF7846C-F8DE-404C-A1C1-47F86AA0F557}"/>
              </a:ext>
            </a:extLst>
          </p:cNvPr>
          <p:cNvCxnSpPr>
            <a:cxnSpLocks/>
          </p:cNvCxnSpPr>
          <p:nvPr/>
        </p:nvCxnSpPr>
        <p:spPr>
          <a:xfrm>
            <a:off x="6211610" y="3099999"/>
            <a:ext cx="246857" cy="23070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4" name="Straight Connector 243">
            <a:extLst>
              <a:ext uri="{FF2B5EF4-FFF2-40B4-BE49-F238E27FC236}">
                <a16:creationId xmlns:a16="http://schemas.microsoft.com/office/drawing/2014/main" id="{61DDD0EC-A4B3-47E5-9498-FBED823480EF}"/>
              </a:ext>
            </a:extLst>
          </p:cNvPr>
          <p:cNvCxnSpPr>
            <a:cxnSpLocks/>
          </p:cNvCxnSpPr>
          <p:nvPr/>
        </p:nvCxnSpPr>
        <p:spPr>
          <a:xfrm flipH="1">
            <a:off x="6573268" y="3014705"/>
            <a:ext cx="46782" cy="29846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5" name="Straight Connector 244">
            <a:extLst>
              <a:ext uri="{FF2B5EF4-FFF2-40B4-BE49-F238E27FC236}">
                <a16:creationId xmlns:a16="http://schemas.microsoft.com/office/drawing/2014/main" id="{208697C5-4C93-482D-8732-894A98332941}"/>
              </a:ext>
            </a:extLst>
          </p:cNvPr>
          <p:cNvCxnSpPr>
            <a:cxnSpLocks/>
            <a:stCxn id="1027" idx="2"/>
          </p:cNvCxnSpPr>
          <p:nvPr/>
        </p:nvCxnSpPr>
        <p:spPr>
          <a:xfrm>
            <a:off x="6548490" y="3537297"/>
            <a:ext cx="176551" cy="31856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6" name="Straight Connector 245">
            <a:extLst>
              <a:ext uri="{FF2B5EF4-FFF2-40B4-BE49-F238E27FC236}">
                <a16:creationId xmlns:a16="http://schemas.microsoft.com/office/drawing/2014/main" id="{CEDD1555-CBE8-4350-A3D3-37E646050D4E}"/>
              </a:ext>
            </a:extLst>
          </p:cNvPr>
          <p:cNvCxnSpPr>
            <a:cxnSpLocks/>
          </p:cNvCxnSpPr>
          <p:nvPr/>
        </p:nvCxnSpPr>
        <p:spPr>
          <a:xfrm flipH="1">
            <a:off x="7250102" y="2805241"/>
            <a:ext cx="37902" cy="94368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7" name="Straight Connector 246">
            <a:extLst>
              <a:ext uri="{FF2B5EF4-FFF2-40B4-BE49-F238E27FC236}">
                <a16:creationId xmlns:a16="http://schemas.microsoft.com/office/drawing/2014/main" id="{F9995EF0-C2DD-4421-AE69-351DD32BF5E5}"/>
              </a:ext>
            </a:extLst>
          </p:cNvPr>
          <p:cNvCxnSpPr>
            <a:cxnSpLocks/>
          </p:cNvCxnSpPr>
          <p:nvPr/>
        </p:nvCxnSpPr>
        <p:spPr>
          <a:xfrm flipH="1">
            <a:off x="7316658" y="3530458"/>
            <a:ext cx="148004" cy="29514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0" name="Straight Connector 259">
            <a:extLst>
              <a:ext uri="{FF2B5EF4-FFF2-40B4-BE49-F238E27FC236}">
                <a16:creationId xmlns:a16="http://schemas.microsoft.com/office/drawing/2014/main" id="{80BB5FAE-A9BA-4419-B6F5-2D292AA5EFAE}"/>
              </a:ext>
            </a:extLst>
          </p:cNvPr>
          <p:cNvCxnSpPr>
            <a:cxnSpLocks/>
          </p:cNvCxnSpPr>
          <p:nvPr/>
        </p:nvCxnSpPr>
        <p:spPr>
          <a:xfrm flipH="1">
            <a:off x="6925267" y="4921542"/>
            <a:ext cx="9379" cy="74267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1" name="Straight Connector 260">
            <a:extLst>
              <a:ext uri="{FF2B5EF4-FFF2-40B4-BE49-F238E27FC236}">
                <a16:creationId xmlns:a16="http://schemas.microsoft.com/office/drawing/2014/main" id="{E265CBF4-68BD-4FAF-8E95-DF97FD9628DB}"/>
              </a:ext>
            </a:extLst>
          </p:cNvPr>
          <p:cNvCxnSpPr>
            <a:cxnSpLocks/>
            <a:stCxn id="1027" idx="3"/>
          </p:cNvCxnSpPr>
          <p:nvPr/>
        </p:nvCxnSpPr>
        <p:spPr>
          <a:xfrm flipV="1">
            <a:off x="6704994" y="3350353"/>
            <a:ext cx="830342" cy="4053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2" name="Straight Connector 261">
            <a:extLst>
              <a:ext uri="{FF2B5EF4-FFF2-40B4-BE49-F238E27FC236}">
                <a16:creationId xmlns:a16="http://schemas.microsoft.com/office/drawing/2014/main" id="{D95C638A-7526-4E50-8852-C4E9F67D7F1B}"/>
              </a:ext>
            </a:extLst>
          </p:cNvPr>
          <p:cNvCxnSpPr>
            <a:cxnSpLocks/>
          </p:cNvCxnSpPr>
          <p:nvPr/>
        </p:nvCxnSpPr>
        <p:spPr>
          <a:xfrm flipH="1">
            <a:off x="6668198" y="2886023"/>
            <a:ext cx="511001" cy="53051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6" name="Straight Connector 265">
            <a:extLst>
              <a:ext uri="{FF2B5EF4-FFF2-40B4-BE49-F238E27FC236}">
                <a16:creationId xmlns:a16="http://schemas.microsoft.com/office/drawing/2014/main" id="{B319C769-D60E-4E34-98B8-2E390734EF30}"/>
              </a:ext>
            </a:extLst>
          </p:cNvPr>
          <p:cNvCxnSpPr>
            <a:cxnSpLocks/>
          </p:cNvCxnSpPr>
          <p:nvPr/>
        </p:nvCxnSpPr>
        <p:spPr>
          <a:xfrm>
            <a:off x="7593244" y="5502765"/>
            <a:ext cx="321359" cy="24537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7" name="Straight Connector 266">
            <a:extLst>
              <a:ext uri="{FF2B5EF4-FFF2-40B4-BE49-F238E27FC236}">
                <a16:creationId xmlns:a16="http://schemas.microsoft.com/office/drawing/2014/main" id="{E9B00B06-4419-4CA3-A2B8-1763C66E4798}"/>
              </a:ext>
            </a:extLst>
          </p:cNvPr>
          <p:cNvCxnSpPr>
            <a:cxnSpLocks/>
            <a:stCxn id="127" idx="2"/>
          </p:cNvCxnSpPr>
          <p:nvPr/>
        </p:nvCxnSpPr>
        <p:spPr>
          <a:xfrm flipH="1">
            <a:off x="7964003" y="5337046"/>
            <a:ext cx="192796" cy="33770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8" name="Straight Connector 267">
            <a:extLst>
              <a:ext uri="{FF2B5EF4-FFF2-40B4-BE49-F238E27FC236}">
                <a16:creationId xmlns:a16="http://schemas.microsoft.com/office/drawing/2014/main" id="{B01548D8-A5E2-4FB7-9BD6-E86B4BFB93C6}"/>
              </a:ext>
            </a:extLst>
          </p:cNvPr>
          <p:cNvCxnSpPr>
            <a:cxnSpLocks/>
          </p:cNvCxnSpPr>
          <p:nvPr/>
        </p:nvCxnSpPr>
        <p:spPr>
          <a:xfrm flipV="1">
            <a:off x="7007261" y="5741188"/>
            <a:ext cx="917747" cy="315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9" name="Straight Connector 268">
            <a:extLst>
              <a:ext uri="{FF2B5EF4-FFF2-40B4-BE49-F238E27FC236}">
                <a16:creationId xmlns:a16="http://schemas.microsoft.com/office/drawing/2014/main" id="{4529EA9E-9B30-49DD-BA52-E98AA00F876B}"/>
              </a:ext>
            </a:extLst>
          </p:cNvPr>
          <p:cNvCxnSpPr>
            <a:cxnSpLocks/>
          </p:cNvCxnSpPr>
          <p:nvPr/>
        </p:nvCxnSpPr>
        <p:spPr>
          <a:xfrm flipH="1">
            <a:off x="7697826" y="4351733"/>
            <a:ext cx="505591" cy="97992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0" name="Straight Connector 269">
            <a:extLst>
              <a:ext uri="{FF2B5EF4-FFF2-40B4-BE49-F238E27FC236}">
                <a16:creationId xmlns:a16="http://schemas.microsoft.com/office/drawing/2014/main" id="{5C818D72-D139-4FAE-8B17-9B641DDE88CF}"/>
              </a:ext>
            </a:extLst>
          </p:cNvPr>
          <p:cNvCxnSpPr>
            <a:cxnSpLocks/>
            <a:stCxn id="1024" idx="2"/>
          </p:cNvCxnSpPr>
          <p:nvPr/>
        </p:nvCxnSpPr>
        <p:spPr>
          <a:xfrm>
            <a:off x="7314157" y="4821520"/>
            <a:ext cx="335985" cy="50029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1" name="Straight Connector 270">
            <a:extLst>
              <a:ext uri="{FF2B5EF4-FFF2-40B4-BE49-F238E27FC236}">
                <a16:creationId xmlns:a16="http://schemas.microsoft.com/office/drawing/2014/main" id="{56B6D273-03A4-41F8-A473-E63A0952CCD1}"/>
              </a:ext>
            </a:extLst>
          </p:cNvPr>
          <p:cNvCxnSpPr>
            <a:cxnSpLocks/>
          </p:cNvCxnSpPr>
          <p:nvPr/>
        </p:nvCxnSpPr>
        <p:spPr>
          <a:xfrm flipH="1">
            <a:off x="6983089" y="4630158"/>
            <a:ext cx="798442" cy="97752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2" name="Straight Connector 271">
            <a:extLst>
              <a:ext uri="{FF2B5EF4-FFF2-40B4-BE49-F238E27FC236}">
                <a16:creationId xmlns:a16="http://schemas.microsoft.com/office/drawing/2014/main" id="{B882F0A9-73AC-476F-913D-512109E243C0}"/>
              </a:ext>
            </a:extLst>
          </p:cNvPr>
          <p:cNvCxnSpPr>
            <a:cxnSpLocks/>
            <a:stCxn id="1024" idx="2"/>
          </p:cNvCxnSpPr>
          <p:nvPr/>
        </p:nvCxnSpPr>
        <p:spPr>
          <a:xfrm flipH="1">
            <a:off x="6954807" y="4821520"/>
            <a:ext cx="359350" cy="80643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3" name="Straight Connector 282">
            <a:extLst>
              <a:ext uri="{FF2B5EF4-FFF2-40B4-BE49-F238E27FC236}">
                <a16:creationId xmlns:a16="http://schemas.microsoft.com/office/drawing/2014/main" id="{D2648598-5BAB-45EF-99DC-A66942CF9408}"/>
              </a:ext>
            </a:extLst>
          </p:cNvPr>
          <p:cNvCxnSpPr>
            <a:cxnSpLocks/>
            <a:endCxn id="127" idx="0"/>
          </p:cNvCxnSpPr>
          <p:nvPr/>
        </p:nvCxnSpPr>
        <p:spPr>
          <a:xfrm flipH="1">
            <a:off x="8156799" y="4384854"/>
            <a:ext cx="13431" cy="65936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6" name="Straight Connector 285">
            <a:extLst>
              <a:ext uri="{FF2B5EF4-FFF2-40B4-BE49-F238E27FC236}">
                <a16:creationId xmlns:a16="http://schemas.microsoft.com/office/drawing/2014/main" id="{38AE8BE4-9EAA-488C-98EF-AD31A6A73B47}"/>
              </a:ext>
            </a:extLst>
          </p:cNvPr>
          <p:cNvCxnSpPr>
            <a:cxnSpLocks/>
            <a:stCxn id="1040" idx="2"/>
          </p:cNvCxnSpPr>
          <p:nvPr/>
        </p:nvCxnSpPr>
        <p:spPr>
          <a:xfrm>
            <a:off x="8864436" y="4207635"/>
            <a:ext cx="157767" cy="79700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7" name="Straight Connector 286">
            <a:extLst>
              <a:ext uri="{FF2B5EF4-FFF2-40B4-BE49-F238E27FC236}">
                <a16:creationId xmlns:a16="http://schemas.microsoft.com/office/drawing/2014/main" id="{0E373F1D-66A3-4FB6-B878-E2C0BFC1D4B9}"/>
              </a:ext>
            </a:extLst>
          </p:cNvPr>
          <p:cNvCxnSpPr>
            <a:cxnSpLocks/>
          </p:cNvCxnSpPr>
          <p:nvPr/>
        </p:nvCxnSpPr>
        <p:spPr>
          <a:xfrm flipH="1">
            <a:off x="9040687" y="4416301"/>
            <a:ext cx="162516" cy="60135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8" name="Straight Connector 287">
            <a:extLst>
              <a:ext uri="{FF2B5EF4-FFF2-40B4-BE49-F238E27FC236}">
                <a16:creationId xmlns:a16="http://schemas.microsoft.com/office/drawing/2014/main" id="{E3BFE0E0-17C0-492A-A3CD-515F98576402}"/>
              </a:ext>
            </a:extLst>
          </p:cNvPr>
          <p:cNvCxnSpPr>
            <a:cxnSpLocks/>
          </p:cNvCxnSpPr>
          <p:nvPr/>
        </p:nvCxnSpPr>
        <p:spPr>
          <a:xfrm flipH="1">
            <a:off x="9252477" y="5067021"/>
            <a:ext cx="199006" cy="77995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9" name="Straight Connector 288">
            <a:extLst>
              <a:ext uri="{FF2B5EF4-FFF2-40B4-BE49-F238E27FC236}">
                <a16:creationId xmlns:a16="http://schemas.microsoft.com/office/drawing/2014/main" id="{B792BCE7-0D63-4ACD-829D-F7F75C9EEBE0}"/>
              </a:ext>
            </a:extLst>
          </p:cNvPr>
          <p:cNvCxnSpPr>
            <a:cxnSpLocks/>
          </p:cNvCxnSpPr>
          <p:nvPr/>
        </p:nvCxnSpPr>
        <p:spPr>
          <a:xfrm flipH="1">
            <a:off x="8579005" y="5056883"/>
            <a:ext cx="863757" cy="104796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0" name="Straight Connector 289">
            <a:extLst>
              <a:ext uri="{FF2B5EF4-FFF2-40B4-BE49-F238E27FC236}">
                <a16:creationId xmlns:a16="http://schemas.microsoft.com/office/drawing/2014/main" id="{C1F27AAF-9012-4688-A710-DAA753029EE0}"/>
              </a:ext>
            </a:extLst>
          </p:cNvPr>
          <p:cNvCxnSpPr>
            <a:cxnSpLocks/>
          </p:cNvCxnSpPr>
          <p:nvPr/>
        </p:nvCxnSpPr>
        <p:spPr>
          <a:xfrm flipH="1">
            <a:off x="8611003" y="5113733"/>
            <a:ext cx="354415" cy="93991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6" name="Straight Connector 295">
            <a:extLst>
              <a:ext uri="{FF2B5EF4-FFF2-40B4-BE49-F238E27FC236}">
                <a16:creationId xmlns:a16="http://schemas.microsoft.com/office/drawing/2014/main" id="{0145B3F9-ABDA-4553-8293-58067E3CA374}"/>
              </a:ext>
            </a:extLst>
          </p:cNvPr>
          <p:cNvCxnSpPr>
            <a:cxnSpLocks/>
          </p:cNvCxnSpPr>
          <p:nvPr/>
        </p:nvCxnSpPr>
        <p:spPr>
          <a:xfrm flipH="1">
            <a:off x="8993629" y="6030759"/>
            <a:ext cx="163813" cy="50743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7" name="Straight Connector 296">
            <a:extLst>
              <a:ext uri="{FF2B5EF4-FFF2-40B4-BE49-F238E27FC236}">
                <a16:creationId xmlns:a16="http://schemas.microsoft.com/office/drawing/2014/main" id="{1A43547F-9801-4221-9973-48C3DE954A0B}"/>
              </a:ext>
            </a:extLst>
          </p:cNvPr>
          <p:cNvCxnSpPr>
            <a:cxnSpLocks/>
          </p:cNvCxnSpPr>
          <p:nvPr/>
        </p:nvCxnSpPr>
        <p:spPr>
          <a:xfrm>
            <a:off x="9515689" y="4961355"/>
            <a:ext cx="334713" cy="22316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8" name="Straight Connector 297">
            <a:extLst>
              <a:ext uri="{FF2B5EF4-FFF2-40B4-BE49-F238E27FC236}">
                <a16:creationId xmlns:a16="http://schemas.microsoft.com/office/drawing/2014/main" id="{F9B2FA67-2124-4E01-97E3-AAB0ED4AA719}"/>
              </a:ext>
            </a:extLst>
          </p:cNvPr>
          <p:cNvCxnSpPr>
            <a:cxnSpLocks/>
            <a:stCxn id="1042" idx="2"/>
          </p:cNvCxnSpPr>
          <p:nvPr/>
        </p:nvCxnSpPr>
        <p:spPr>
          <a:xfrm>
            <a:off x="9960332" y="4791948"/>
            <a:ext cx="5985" cy="3650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2" name="Straight Connector 301">
            <a:extLst>
              <a:ext uri="{FF2B5EF4-FFF2-40B4-BE49-F238E27FC236}">
                <a16:creationId xmlns:a16="http://schemas.microsoft.com/office/drawing/2014/main" id="{DE1FFB1E-1129-49A1-8FC0-F748CF8608F0}"/>
              </a:ext>
            </a:extLst>
          </p:cNvPr>
          <p:cNvCxnSpPr>
            <a:cxnSpLocks/>
          </p:cNvCxnSpPr>
          <p:nvPr/>
        </p:nvCxnSpPr>
        <p:spPr>
          <a:xfrm>
            <a:off x="9075335" y="5143863"/>
            <a:ext cx="157767" cy="79700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3" name="Straight Connector 302">
            <a:extLst>
              <a:ext uri="{FF2B5EF4-FFF2-40B4-BE49-F238E27FC236}">
                <a16:creationId xmlns:a16="http://schemas.microsoft.com/office/drawing/2014/main" id="{AD2A3FA0-F0CB-4833-A55B-A86EB5D60D1B}"/>
              </a:ext>
            </a:extLst>
          </p:cNvPr>
          <p:cNvCxnSpPr>
            <a:cxnSpLocks/>
          </p:cNvCxnSpPr>
          <p:nvPr/>
        </p:nvCxnSpPr>
        <p:spPr>
          <a:xfrm>
            <a:off x="8607018" y="6249018"/>
            <a:ext cx="243603" cy="220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5" name="Straight Connector 304">
            <a:extLst>
              <a:ext uri="{FF2B5EF4-FFF2-40B4-BE49-F238E27FC236}">
                <a16:creationId xmlns:a16="http://schemas.microsoft.com/office/drawing/2014/main" id="{FC7884EC-7AF6-47BA-9B0A-85B21CCB0097}"/>
              </a:ext>
            </a:extLst>
          </p:cNvPr>
          <p:cNvCxnSpPr>
            <a:cxnSpLocks/>
          </p:cNvCxnSpPr>
          <p:nvPr/>
        </p:nvCxnSpPr>
        <p:spPr>
          <a:xfrm flipH="1">
            <a:off x="9308146" y="5302445"/>
            <a:ext cx="587161" cy="56874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7" name="Straight Connector 306">
            <a:extLst>
              <a:ext uri="{FF2B5EF4-FFF2-40B4-BE49-F238E27FC236}">
                <a16:creationId xmlns:a16="http://schemas.microsoft.com/office/drawing/2014/main" id="{D7B5C005-2177-4C74-81CD-FF9265082639}"/>
              </a:ext>
            </a:extLst>
          </p:cNvPr>
          <p:cNvCxnSpPr>
            <a:cxnSpLocks/>
          </p:cNvCxnSpPr>
          <p:nvPr/>
        </p:nvCxnSpPr>
        <p:spPr>
          <a:xfrm>
            <a:off x="9350450" y="4331723"/>
            <a:ext cx="499952" cy="30617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3" name="Picture 2" descr="A close up of a device&#10;&#10;Description automatically generated">
            <a:extLst>
              <a:ext uri="{FF2B5EF4-FFF2-40B4-BE49-F238E27FC236}">
                <a16:creationId xmlns:a16="http://schemas.microsoft.com/office/drawing/2014/main" id="{08AC5B00-7BEE-4413-9315-3A5D28B0BA8C}"/>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46763" y="2780119"/>
            <a:ext cx="521138" cy="369332"/>
          </a:xfrm>
          <a:prstGeom prst="rect">
            <a:avLst/>
          </a:prstGeom>
        </p:spPr>
      </p:pic>
      <p:pic>
        <p:nvPicPr>
          <p:cNvPr id="5" name="Picture 4" descr="A close up of a device&#10;&#10;Description automatically generated">
            <a:extLst>
              <a:ext uri="{FF2B5EF4-FFF2-40B4-BE49-F238E27FC236}">
                <a16:creationId xmlns:a16="http://schemas.microsoft.com/office/drawing/2014/main" id="{8C141594-6274-4BF3-B736-F7B51D7A79D5}"/>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17223" y="4004419"/>
            <a:ext cx="521138" cy="369332"/>
          </a:xfrm>
          <a:prstGeom prst="rect">
            <a:avLst/>
          </a:prstGeom>
        </p:spPr>
      </p:pic>
      <p:pic>
        <p:nvPicPr>
          <p:cNvPr id="6" name="Picture 5" descr="A close up of a device&#10;&#10;Description automatically generated">
            <a:extLst>
              <a:ext uri="{FF2B5EF4-FFF2-40B4-BE49-F238E27FC236}">
                <a16:creationId xmlns:a16="http://schemas.microsoft.com/office/drawing/2014/main" id="{AB1A5F8A-FDA0-4D35-A6F4-33BDFDEA05CD}"/>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13024" y="4780910"/>
            <a:ext cx="521138" cy="369332"/>
          </a:xfrm>
          <a:prstGeom prst="rect">
            <a:avLst/>
          </a:prstGeom>
        </p:spPr>
      </p:pic>
      <p:pic>
        <p:nvPicPr>
          <p:cNvPr id="7" name="Picture 6" descr="A close up of a device&#10;&#10;Description automatically generated">
            <a:extLst>
              <a:ext uri="{FF2B5EF4-FFF2-40B4-BE49-F238E27FC236}">
                <a16:creationId xmlns:a16="http://schemas.microsoft.com/office/drawing/2014/main" id="{4546DD17-1524-48B1-BE84-3C4C614DE55E}"/>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89139" y="5552202"/>
            <a:ext cx="521138" cy="369332"/>
          </a:xfrm>
          <a:prstGeom prst="rect">
            <a:avLst/>
          </a:prstGeom>
        </p:spPr>
      </p:pic>
      <p:pic>
        <p:nvPicPr>
          <p:cNvPr id="8" name="Picture 7" descr="A close up of a device&#10;&#10;Description automatically generated">
            <a:extLst>
              <a:ext uri="{FF2B5EF4-FFF2-40B4-BE49-F238E27FC236}">
                <a16:creationId xmlns:a16="http://schemas.microsoft.com/office/drawing/2014/main" id="{A89984B4-6E29-4A4C-81BA-5D4815DA47D5}"/>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55039" y="1856003"/>
            <a:ext cx="521138" cy="369332"/>
          </a:xfrm>
          <a:prstGeom prst="rect">
            <a:avLst/>
          </a:prstGeom>
        </p:spPr>
      </p:pic>
      <p:grpSp>
        <p:nvGrpSpPr>
          <p:cNvPr id="147" name="Group 146">
            <a:extLst>
              <a:ext uri="{FF2B5EF4-FFF2-40B4-BE49-F238E27FC236}">
                <a16:creationId xmlns:a16="http://schemas.microsoft.com/office/drawing/2014/main" id="{346F1C68-4C01-4785-9C62-F522758ACA44}"/>
              </a:ext>
            </a:extLst>
          </p:cNvPr>
          <p:cNvGrpSpPr/>
          <p:nvPr/>
        </p:nvGrpSpPr>
        <p:grpSpPr>
          <a:xfrm>
            <a:off x="1811787" y="6223470"/>
            <a:ext cx="9340511" cy="573579"/>
            <a:chOff x="1062838" y="6256692"/>
            <a:chExt cx="9340511" cy="573579"/>
          </a:xfrm>
        </p:grpSpPr>
        <p:pic>
          <p:nvPicPr>
            <p:cNvPr id="148" name="Picture 147" descr="logo">
              <a:extLst>
                <a:ext uri="{FF2B5EF4-FFF2-40B4-BE49-F238E27FC236}">
                  <a16:creationId xmlns:a16="http://schemas.microsoft.com/office/drawing/2014/main" id="{60AF67FF-3318-45CE-9FDE-ED42A1DEE268}"/>
                </a:ext>
              </a:extLst>
            </p:cNvPr>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49" name="Picture 2" descr="South West London CCG">
              <a:extLst>
                <a:ext uri="{FF2B5EF4-FFF2-40B4-BE49-F238E27FC236}">
                  <a16:creationId xmlns:a16="http://schemas.microsoft.com/office/drawing/2014/main" id="{C559E17F-D1E4-43B4-ABAA-33603AF03EC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Feedback Live">
              <a:extLst>
                <a:ext uri="{FF2B5EF4-FFF2-40B4-BE49-F238E27FC236}">
                  <a16:creationId xmlns:a16="http://schemas.microsoft.com/office/drawing/2014/main" id="{C9BB84A3-25F3-414A-A313-69ECF071535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054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AE772F06-84A5-4AE4-9E1A-2ED533271869}"/>
              </a:ext>
            </a:extLst>
          </p:cNvPr>
          <p:cNvPicPr>
            <a:picLocks noChangeAspect="1"/>
          </p:cNvPicPr>
          <p:nvPr/>
        </p:nvPicPr>
        <p:blipFill>
          <a:blip r:embed="rId2"/>
          <a:stretch>
            <a:fillRect/>
          </a:stretch>
        </p:blipFill>
        <p:spPr>
          <a:xfrm>
            <a:off x="0" y="20391"/>
            <a:ext cx="12192000" cy="6817217"/>
          </a:xfrm>
          <a:prstGeom prst="rect">
            <a:avLst/>
          </a:prstGeom>
        </p:spPr>
      </p:pic>
    </p:spTree>
    <p:extLst>
      <p:ext uri="{BB962C8B-B14F-4D97-AF65-F5344CB8AC3E}">
        <p14:creationId xmlns:p14="http://schemas.microsoft.com/office/powerpoint/2010/main" val="16870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04357-A821-F44D-93E4-F11EA41E8E82}"/>
              </a:ext>
            </a:extLst>
          </p:cNvPr>
          <p:cNvSpPr>
            <a:spLocks noGrp="1"/>
          </p:cNvSpPr>
          <p:nvPr>
            <p:ph idx="1"/>
          </p:nvPr>
        </p:nvSpPr>
        <p:spPr>
          <a:xfrm>
            <a:off x="575035" y="513807"/>
            <a:ext cx="11133056" cy="5663156"/>
          </a:xfrm>
        </p:spPr>
        <p:txBody>
          <a:bodyPr>
            <a:normAutofit/>
          </a:bodyPr>
          <a:lstStyle/>
          <a:p>
            <a:pPr marL="0" indent="0" algn="ctr">
              <a:buNone/>
            </a:pPr>
            <a:r>
              <a:rPr lang="en-US" sz="3800" dirty="0">
                <a:latin typeface="+mj-lt"/>
              </a:rPr>
              <a:t>For programme updates, information, reports, audits, hubs, media, contacts and/or </a:t>
            </a:r>
            <a:r>
              <a:rPr lang="en-US" sz="3800" b="1" dirty="0">
                <a:latin typeface="+mj-lt"/>
              </a:rPr>
              <a:t>how to get involved</a:t>
            </a:r>
            <a:r>
              <a:rPr lang="en-US" sz="3800" dirty="0">
                <a:latin typeface="+mj-lt"/>
              </a:rPr>
              <a:t>:</a:t>
            </a:r>
          </a:p>
          <a:p>
            <a:pPr marL="0" indent="0" algn="ctr">
              <a:buNone/>
            </a:pPr>
            <a:r>
              <a:rPr lang="en-US" sz="5400" b="1" dirty="0" err="1">
                <a:solidFill>
                  <a:srgbClr val="FF0000"/>
                </a:solidFill>
                <a:latin typeface="+mj-lt"/>
              </a:rPr>
              <a:t>www.emhip.co.uk</a:t>
            </a:r>
            <a:endParaRPr lang="en-US" sz="5400" b="1" dirty="0">
              <a:solidFill>
                <a:srgbClr val="FF0000"/>
              </a:solidFill>
              <a:latin typeface="+mj-lt"/>
            </a:endParaRPr>
          </a:p>
        </p:txBody>
      </p:sp>
      <p:pic>
        <p:nvPicPr>
          <p:cNvPr id="5" name="Picture 2" descr="Axelrod and creating Obama's &quot;Yes we can&quot; slogan - CNN Video">
            <a:extLst>
              <a:ext uri="{FF2B5EF4-FFF2-40B4-BE49-F238E27FC236}">
                <a16:creationId xmlns:a16="http://schemas.microsoft.com/office/drawing/2014/main" id="{34F53A31-314E-B048-900D-1717F457E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909887"/>
            <a:ext cx="9001124" cy="354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0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958E-1797-5241-87D9-E9813618403A}"/>
              </a:ext>
            </a:extLst>
          </p:cNvPr>
          <p:cNvSpPr>
            <a:spLocks noGrp="1"/>
          </p:cNvSpPr>
          <p:nvPr>
            <p:ph type="title"/>
          </p:nvPr>
        </p:nvSpPr>
        <p:spPr/>
        <p:txBody>
          <a:bodyPr>
            <a:normAutofit/>
          </a:bodyPr>
          <a:lstStyle/>
          <a:p>
            <a:pPr algn="ctr"/>
            <a:r>
              <a:rPr lang="en-US" sz="3600" dirty="0">
                <a:solidFill>
                  <a:srgbClr val="FF0000"/>
                </a:solidFill>
              </a:rPr>
              <a:t>Ethnic inequalities in mental health</a:t>
            </a:r>
          </a:p>
        </p:txBody>
      </p:sp>
      <p:sp>
        <p:nvSpPr>
          <p:cNvPr id="3" name="Content Placeholder 2">
            <a:extLst>
              <a:ext uri="{FF2B5EF4-FFF2-40B4-BE49-F238E27FC236}">
                <a16:creationId xmlns:a16="http://schemas.microsoft.com/office/drawing/2014/main" id="{D67F2078-DB54-A842-B99A-3877CCD62D39}"/>
              </a:ext>
            </a:extLst>
          </p:cNvPr>
          <p:cNvSpPr>
            <a:spLocks noGrp="1"/>
          </p:cNvSpPr>
          <p:nvPr>
            <p:ph idx="1"/>
          </p:nvPr>
        </p:nvSpPr>
        <p:spPr/>
        <p:txBody>
          <a:bodyPr/>
          <a:lstStyle/>
          <a:p>
            <a:r>
              <a:rPr lang="en-US" dirty="0"/>
              <a:t>Ethnic disparities </a:t>
            </a:r>
          </a:p>
          <a:p>
            <a:pPr lvl="1">
              <a:buFont typeface="Courier New" panose="02070309020205020404" pitchFamily="49" charset="0"/>
              <a:buChar char="o"/>
            </a:pPr>
            <a:r>
              <a:rPr lang="en-US" dirty="0"/>
              <a:t>Access</a:t>
            </a:r>
          </a:p>
          <a:p>
            <a:pPr lvl="1">
              <a:buFont typeface="Courier New" panose="02070309020205020404" pitchFamily="49" charset="0"/>
              <a:buChar char="o"/>
            </a:pPr>
            <a:r>
              <a:rPr lang="en-US" dirty="0"/>
              <a:t>Experience </a:t>
            </a:r>
          </a:p>
          <a:p>
            <a:pPr lvl="1">
              <a:buFont typeface="Courier New" panose="02070309020205020404" pitchFamily="49" charset="0"/>
              <a:buChar char="o"/>
            </a:pPr>
            <a:r>
              <a:rPr lang="en-US" dirty="0"/>
              <a:t>Outcomes</a:t>
            </a:r>
          </a:p>
          <a:p>
            <a:r>
              <a:rPr lang="en-US" dirty="0"/>
              <a:t>Across all BME groups compared to white people</a:t>
            </a:r>
          </a:p>
          <a:p>
            <a:r>
              <a:rPr lang="en-US" dirty="0"/>
              <a:t>Across all aspects of mental health care</a:t>
            </a:r>
          </a:p>
          <a:p>
            <a:r>
              <a:rPr lang="en-US" dirty="0"/>
              <a:t>Across the country</a:t>
            </a:r>
          </a:p>
          <a:p>
            <a:r>
              <a:rPr lang="en-US" dirty="0"/>
              <a:t>Persistent and worsening </a:t>
            </a:r>
          </a:p>
        </p:txBody>
      </p:sp>
    </p:spTree>
    <p:extLst>
      <p:ext uri="{BB962C8B-B14F-4D97-AF65-F5344CB8AC3E}">
        <p14:creationId xmlns:p14="http://schemas.microsoft.com/office/powerpoint/2010/main" val="147233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974E-E7CE-654E-93D2-5AB328806CB2}"/>
              </a:ext>
            </a:extLst>
          </p:cNvPr>
          <p:cNvSpPr>
            <a:spLocks noGrp="1"/>
          </p:cNvSpPr>
          <p:nvPr>
            <p:ph type="title"/>
          </p:nvPr>
        </p:nvSpPr>
        <p:spPr/>
        <p:txBody>
          <a:bodyPr>
            <a:normAutofit/>
          </a:bodyPr>
          <a:lstStyle/>
          <a:p>
            <a:pPr algn="ctr"/>
            <a:r>
              <a:rPr lang="en-US" sz="3600" dirty="0">
                <a:solidFill>
                  <a:srgbClr val="FF0000"/>
                </a:solidFill>
              </a:rPr>
              <a:t>Ethnic inequalities in access</a:t>
            </a:r>
          </a:p>
        </p:txBody>
      </p:sp>
      <p:sp>
        <p:nvSpPr>
          <p:cNvPr id="3" name="Content Placeholder 2">
            <a:extLst>
              <a:ext uri="{FF2B5EF4-FFF2-40B4-BE49-F238E27FC236}">
                <a16:creationId xmlns:a16="http://schemas.microsoft.com/office/drawing/2014/main" id="{D858C02B-E553-004F-A5EA-808AE49181F6}"/>
              </a:ext>
            </a:extLst>
          </p:cNvPr>
          <p:cNvSpPr>
            <a:spLocks noGrp="1"/>
          </p:cNvSpPr>
          <p:nvPr>
            <p:ph idx="1"/>
          </p:nvPr>
        </p:nvSpPr>
        <p:spPr/>
        <p:txBody>
          <a:bodyPr/>
          <a:lstStyle/>
          <a:p>
            <a:r>
              <a:rPr lang="en-US" dirty="0">
                <a:solidFill>
                  <a:srgbClr val="FF0000"/>
                </a:solidFill>
              </a:rPr>
              <a:t>↓</a:t>
            </a:r>
            <a:r>
              <a:rPr lang="en-US" dirty="0"/>
              <a:t> Contact with GPs / primary care services</a:t>
            </a:r>
          </a:p>
          <a:p>
            <a:r>
              <a:rPr lang="en-US" dirty="0">
                <a:solidFill>
                  <a:srgbClr val="FF0000"/>
                </a:solidFill>
              </a:rPr>
              <a:t>↓</a:t>
            </a:r>
            <a:r>
              <a:rPr lang="en-US" dirty="0"/>
              <a:t> Recognition of mental health problems at primary care</a:t>
            </a:r>
          </a:p>
          <a:p>
            <a:pPr marL="0" indent="0">
              <a:buNone/>
            </a:pPr>
            <a:endParaRPr lang="en-US" dirty="0"/>
          </a:p>
          <a:p>
            <a:r>
              <a:rPr lang="en-US" dirty="0"/>
              <a:t>Access to specialist mental health services</a:t>
            </a:r>
          </a:p>
          <a:p>
            <a:pPr lvl="1"/>
            <a:r>
              <a:rPr lang="en-US" dirty="0"/>
              <a:t>Aversive care pathway</a:t>
            </a:r>
          </a:p>
          <a:p>
            <a:pPr lvl="1"/>
            <a:r>
              <a:rPr lang="en-US" dirty="0"/>
              <a:t>Crisis / unscheduled care</a:t>
            </a:r>
          </a:p>
          <a:p>
            <a:pPr lvl="1"/>
            <a:r>
              <a:rPr lang="en-US" dirty="0"/>
              <a:t>Police and criminal justice system</a:t>
            </a:r>
          </a:p>
          <a:p>
            <a:pPr lvl="1"/>
            <a:r>
              <a:rPr lang="en-US" dirty="0"/>
              <a:t>Greater risk of hospital admission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726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974E-E7CE-654E-93D2-5AB328806CB2}"/>
              </a:ext>
            </a:extLst>
          </p:cNvPr>
          <p:cNvSpPr>
            <a:spLocks noGrp="1"/>
          </p:cNvSpPr>
          <p:nvPr>
            <p:ph type="title"/>
          </p:nvPr>
        </p:nvSpPr>
        <p:spPr/>
        <p:txBody>
          <a:bodyPr>
            <a:normAutofit/>
          </a:bodyPr>
          <a:lstStyle/>
          <a:p>
            <a:pPr algn="ctr"/>
            <a:r>
              <a:rPr lang="en-US" sz="3600" dirty="0">
                <a:solidFill>
                  <a:srgbClr val="FF0000"/>
                </a:solidFill>
              </a:rPr>
              <a:t>Ethnic inequalities in experience and outcomes</a:t>
            </a:r>
          </a:p>
        </p:txBody>
      </p:sp>
      <p:sp>
        <p:nvSpPr>
          <p:cNvPr id="3" name="Content Placeholder 2">
            <a:extLst>
              <a:ext uri="{FF2B5EF4-FFF2-40B4-BE49-F238E27FC236}">
                <a16:creationId xmlns:a16="http://schemas.microsoft.com/office/drawing/2014/main" id="{D858C02B-E553-004F-A5EA-808AE49181F6}"/>
              </a:ext>
            </a:extLst>
          </p:cNvPr>
          <p:cNvSpPr>
            <a:spLocks noGrp="1"/>
          </p:cNvSpPr>
          <p:nvPr>
            <p:ph idx="1"/>
          </p:nvPr>
        </p:nvSpPr>
        <p:spPr/>
        <p:txBody>
          <a:bodyPr>
            <a:normAutofit lnSpcReduction="10000"/>
          </a:bodyPr>
          <a:lstStyle/>
          <a:p>
            <a:r>
              <a:rPr lang="en-US" dirty="0"/>
              <a:t>Compulsory admissions / MHA </a:t>
            </a:r>
            <a:r>
              <a:rPr lang="en-US" dirty="0">
                <a:solidFill>
                  <a:srgbClr val="FF0000"/>
                </a:solidFill>
              </a:rPr>
              <a:t>↑</a:t>
            </a:r>
            <a:endParaRPr lang="en-US" dirty="0"/>
          </a:p>
          <a:p>
            <a:r>
              <a:rPr lang="en-US" dirty="0"/>
              <a:t>Coercive interventions </a:t>
            </a:r>
            <a:r>
              <a:rPr lang="en-US" dirty="0">
                <a:solidFill>
                  <a:srgbClr val="FF0000"/>
                </a:solidFill>
              </a:rPr>
              <a:t>↑</a:t>
            </a:r>
            <a:endParaRPr lang="en-US" dirty="0"/>
          </a:p>
          <a:p>
            <a:r>
              <a:rPr lang="en-US" dirty="0"/>
              <a:t>Length of stay </a:t>
            </a:r>
            <a:r>
              <a:rPr lang="en-US" dirty="0">
                <a:solidFill>
                  <a:srgbClr val="FF0000"/>
                </a:solidFill>
              </a:rPr>
              <a:t>↑</a:t>
            </a:r>
            <a:endParaRPr lang="en-US" dirty="0"/>
          </a:p>
          <a:p>
            <a:r>
              <a:rPr lang="en-US" dirty="0"/>
              <a:t>Satisfaction </a:t>
            </a:r>
            <a:r>
              <a:rPr lang="en-US" dirty="0">
                <a:solidFill>
                  <a:srgbClr val="FF0000"/>
                </a:solidFill>
              </a:rPr>
              <a:t>↓</a:t>
            </a:r>
            <a:endParaRPr lang="en-US" dirty="0"/>
          </a:p>
          <a:p>
            <a:r>
              <a:rPr lang="en-US" dirty="0"/>
              <a:t>Social outcomes </a:t>
            </a:r>
            <a:r>
              <a:rPr lang="en-US" dirty="0">
                <a:solidFill>
                  <a:srgbClr val="FF0000"/>
                </a:solidFill>
              </a:rPr>
              <a:t>↓</a:t>
            </a:r>
          </a:p>
          <a:p>
            <a:pPr marL="0" indent="0">
              <a:buNone/>
            </a:pPr>
            <a:endParaRPr lang="en-US" dirty="0"/>
          </a:p>
          <a:p>
            <a:r>
              <a:rPr lang="en-US" dirty="0"/>
              <a:t>After care and follow-up </a:t>
            </a:r>
            <a:r>
              <a:rPr lang="en-US" dirty="0">
                <a:solidFill>
                  <a:srgbClr val="FF0000"/>
                </a:solidFill>
              </a:rPr>
              <a:t>↓</a:t>
            </a:r>
            <a:endParaRPr lang="en-US" dirty="0"/>
          </a:p>
          <a:p>
            <a:r>
              <a:rPr lang="en-US" dirty="0"/>
              <a:t>Readmissions </a:t>
            </a:r>
            <a:r>
              <a:rPr lang="en-US" dirty="0">
                <a:solidFill>
                  <a:srgbClr val="FF0000"/>
                </a:solidFill>
              </a:rPr>
              <a:t>↑</a:t>
            </a:r>
            <a:endParaRPr lang="en-US" dirty="0"/>
          </a:p>
          <a:p>
            <a:r>
              <a:rPr lang="en-US" dirty="0"/>
              <a:t>CTO </a:t>
            </a:r>
            <a:r>
              <a:rPr lang="en-US" dirty="0">
                <a:solidFill>
                  <a:srgbClr val="FF0000"/>
                </a:solidFill>
              </a:rPr>
              <a:t>↑</a:t>
            </a:r>
            <a:endParaRPr lang="en-US" dirty="0"/>
          </a:p>
          <a:p>
            <a:endParaRPr lang="en-US" dirty="0"/>
          </a:p>
          <a:p>
            <a:endParaRPr lang="en-US" dirty="0"/>
          </a:p>
        </p:txBody>
      </p:sp>
    </p:spTree>
    <p:extLst>
      <p:ext uri="{BB962C8B-B14F-4D97-AF65-F5344CB8AC3E}">
        <p14:creationId xmlns:p14="http://schemas.microsoft.com/office/powerpoint/2010/main" val="259609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30D-C701-7F42-BF91-2CAA1E19F48F}"/>
              </a:ext>
            </a:extLst>
          </p:cNvPr>
          <p:cNvSpPr>
            <a:spLocks noGrp="1"/>
          </p:cNvSpPr>
          <p:nvPr>
            <p:ph type="title"/>
          </p:nvPr>
        </p:nvSpPr>
        <p:spPr>
          <a:xfrm>
            <a:off x="504825" y="360503"/>
            <a:ext cx="10894952" cy="763448"/>
          </a:xfrm>
        </p:spPr>
        <p:txBody>
          <a:bodyPr>
            <a:normAutofit/>
          </a:bodyPr>
          <a:lstStyle/>
          <a:p>
            <a:r>
              <a:rPr lang="en-GB" sz="3600" dirty="0">
                <a:solidFill>
                  <a:srgbClr val="FF0000"/>
                </a:solidFill>
              </a:rPr>
              <a:t>Why EMHIP?</a:t>
            </a:r>
            <a:endParaRPr lang="en-US" sz="3600" dirty="0">
              <a:solidFill>
                <a:srgbClr val="FF0000"/>
              </a:solidFill>
            </a:endParaRPr>
          </a:p>
        </p:txBody>
      </p:sp>
      <p:pic>
        <p:nvPicPr>
          <p:cNvPr id="4" name="Content Placeholder 4" descr="A person standing in a kitchen&#10;&#10;Description automatically generated">
            <a:extLst>
              <a:ext uri="{FF2B5EF4-FFF2-40B4-BE49-F238E27FC236}">
                <a16:creationId xmlns:a16="http://schemas.microsoft.com/office/drawing/2014/main" id="{E6C4804E-D0D6-B741-88CA-37DC0B3A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977" y="1671888"/>
            <a:ext cx="3899801" cy="2353892"/>
          </a:xfrm>
          <a:prstGeom prst="rect">
            <a:avLst/>
          </a:prstGeom>
        </p:spPr>
      </p:pic>
      <p:sp>
        <p:nvSpPr>
          <p:cNvPr id="12" name="Title 1">
            <a:extLst>
              <a:ext uri="{FF2B5EF4-FFF2-40B4-BE49-F238E27FC236}">
                <a16:creationId xmlns:a16="http://schemas.microsoft.com/office/drawing/2014/main" id="{CD2450A2-F39D-48C1-B6CC-C07AC0D97723}"/>
              </a:ext>
            </a:extLst>
          </p:cNvPr>
          <p:cNvSpPr txBox="1">
            <a:spLocks/>
          </p:cNvSpPr>
          <p:nvPr/>
        </p:nvSpPr>
        <p:spPr>
          <a:xfrm>
            <a:off x="1280978" y="4452731"/>
            <a:ext cx="3899801" cy="8448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400" dirty="0"/>
              <a:t>Kevin Clarke, 35, died in police custody at Lewisham Hospital in March 2018.</a:t>
            </a:r>
            <a:endParaRPr lang="en-US" sz="1400" dirty="0"/>
          </a:p>
        </p:txBody>
      </p:sp>
      <p:sp>
        <p:nvSpPr>
          <p:cNvPr id="13" name="Title 1">
            <a:extLst>
              <a:ext uri="{FF2B5EF4-FFF2-40B4-BE49-F238E27FC236}">
                <a16:creationId xmlns:a16="http://schemas.microsoft.com/office/drawing/2014/main" id="{51498404-C2A4-457A-8075-B1BB7BE71A14}"/>
              </a:ext>
            </a:extLst>
          </p:cNvPr>
          <p:cNvSpPr txBox="1">
            <a:spLocks/>
          </p:cNvSpPr>
          <p:nvPr/>
        </p:nvSpPr>
        <p:spPr>
          <a:xfrm>
            <a:off x="3443286" y="1101152"/>
            <a:ext cx="5305425" cy="692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pic>
        <p:nvPicPr>
          <p:cNvPr id="3" name="Content Placeholder 4" descr="A person looking at the camera&#10;&#10;Description automatically generated">
            <a:extLst>
              <a:ext uri="{FF2B5EF4-FFF2-40B4-BE49-F238E27FC236}">
                <a16:creationId xmlns:a16="http://schemas.microsoft.com/office/drawing/2014/main" id="{72606E2E-B210-4808-9D90-9515B039E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224" y="1671888"/>
            <a:ext cx="3632830" cy="2379504"/>
          </a:xfrm>
          <a:prstGeom prst="rect">
            <a:avLst/>
          </a:prstGeom>
        </p:spPr>
      </p:pic>
      <p:sp>
        <p:nvSpPr>
          <p:cNvPr id="16" name="Title 1">
            <a:extLst>
              <a:ext uri="{FF2B5EF4-FFF2-40B4-BE49-F238E27FC236}">
                <a16:creationId xmlns:a16="http://schemas.microsoft.com/office/drawing/2014/main" id="{A0697D9F-17A4-4CCD-B2F0-ABBBB2C7EBE2}"/>
              </a:ext>
            </a:extLst>
          </p:cNvPr>
          <p:cNvSpPr txBox="1">
            <a:spLocks/>
          </p:cNvSpPr>
          <p:nvPr/>
        </p:nvSpPr>
        <p:spPr>
          <a:xfrm>
            <a:off x="6833202" y="4573718"/>
            <a:ext cx="4566575" cy="612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400" dirty="0"/>
              <a:t>Zephaniah McLeod, 27, charged with murder and 7 counts of attempted murder after a series of stabbings in Birmingham on 6 Sep 2020</a:t>
            </a:r>
            <a:endParaRPr lang="en-US" sz="1400" dirty="0"/>
          </a:p>
        </p:txBody>
      </p:sp>
      <p:sp>
        <p:nvSpPr>
          <p:cNvPr id="7" name="Content Placeholder 6">
            <a:extLst>
              <a:ext uri="{FF2B5EF4-FFF2-40B4-BE49-F238E27FC236}">
                <a16:creationId xmlns:a16="http://schemas.microsoft.com/office/drawing/2014/main" id="{82699359-0F89-F847-BC6A-8B0905F3BA31}"/>
              </a:ext>
            </a:extLst>
          </p:cNvPr>
          <p:cNvSpPr>
            <a:spLocks noGrp="1"/>
          </p:cNvSpPr>
          <p:nvPr>
            <p:ph idx="1"/>
          </p:nvPr>
        </p:nvSpPr>
        <p:spPr>
          <a:xfrm>
            <a:off x="996592" y="1212351"/>
            <a:ext cx="10357207" cy="313361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pSp>
        <p:nvGrpSpPr>
          <p:cNvPr id="15" name="Group 14">
            <a:extLst>
              <a:ext uri="{FF2B5EF4-FFF2-40B4-BE49-F238E27FC236}">
                <a16:creationId xmlns:a16="http://schemas.microsoft.com/office/drawing/2014/main" id="{7B5005D3-9AAE-9548-BDB3-76804FAA8F43}"/>
              </a:ext>
            </a:extLst>
          </p:cNvPr>
          <p:cNvGrpSpPr/>
          <p:nvPr/>
        </p:nvGrpSpPr>
        <p:grpSpPr>
          <a:xfrm>
            <a:off x="1425744" y="5985589"/>
            <a:ext cx="9340511" cy="573579"/>
            <a:chOff x="1062838" y="6256692"/>
            <a:chExt cx="9340511" cy="573579"/>
          </a:xfrm>
        </p:grpSpPr>
        <p:pic>
          <p:nvPicPr>
            <p:cNvPr id="17" name="Picture 16" descr="logo">
              <a:extLst>
                <a:ext uri="{FF2B5EF4-FFF2-40B4-BE49-F238E27FC236}">
                  <a16:creationId xmlns:a16="http://schemas.microsoft.com/office/drawing/2014/main" id="{57EA7D2E-ECFD-C248-B432-0B531E29FCD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8" name="Picture 2" descr="South West London CCG">
              <a:extLst>
                <a:ext uri="{FF2B5EF4-FFF2-40B4-BE49-F238E27FC236}">
                  <a16:creationId xmlns:a16="http://schemas.microsoft.com/office/drawing/2014/main" id="{E549ED82-9BB6-C344-9F54-33D7BF9BC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eedback Live">
              <a:extLst>
                <a:ext uri="{FF2B5EF4-FFF2-40B4-BE49-F238E27FC236}">
                  <a16:creationId xmlns:a16="http://schemas.microsoft.com/office/drawing/2014/main" id="{3DB5AA92-BF59-E34C-A0B5-3528F0D4B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1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njections can kill">
            <a:extLst>
              <a:ext uri="{FF2B5EF4-FFF2-40B4-BE49-F238E27FC236}">
                <a16:creationId xmlns:a16="http://schemas.microsoft.com/office/drawing/2014/main" id="{2FCCFAAF-D688-4155-B946-AD1F883F3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55" r="-2" b="-2"/>
          <a:stretch/>
        </p:blipFill>
        <p:spPr bwMode="auto">
          <a:xfrm>
            <a:off x="1217626" y="1097267"/>
            <a:ext cx="2705100" cy="2641600"/>
          </a:xfrm>
          <a:prstGeom prst="rect">
            <a:avLst/>
          </a:prstGeom>
          <a:extLst>
            <a:ext uri="{909E8E84-426E-40DD-AFC4-6F175D3DCCD1}">
              <a14:hiddenFill xmlns:a14="http://schemas.microsoft.com/office/drawing/2010/main">
                <a:solidFill>
                  <a:srgbClr val="FFFFFF"/>
                </a:solidFill>
              </a14:hiddenFill>
            </a:ext>
          </a:extLst>
        </p:spPr>
      </p:pic>
      <p:pic>
        <p:nvPicPr>
          <p:cNvPr id="3" name="Picture 4" descr="Olaseni Lewis: 'Excessive force' by officers led to death - BBC News">
            <a:extLst>
              <a:ext uri="{FF2B5EF4-FFF2-40B4-BE49-F238E27FC236}">
                <a16:creationId xmlns:a16="http://schemas.microsoft.com/office/drawing/2014/main" id="{04EB6786-B403-D84D-B3B4-E9720CF50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75" y="3833270"/>
            <a:ext cx="2705100" cy="1473200"/>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Kingsley Burrell custody death: Police probe 'secret' Facebook site -  Birmingham Live">
            <a:extLst>
              <a:ext uri="{FF2B5EF4-FFF2-40B4-BE49-F238E27FC236}">
                <a16:creationId xmlns:a16="http://schemas.microsoft.com/office/drawing/2014/main" id="{A2EF72C7-E4FC-4C50-99D4-41465585EF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0" r="1" b="49860"/>
          <a:stretch/>
        </p:blipFill>
        <p:spPr bwMode="auto">
          <a:xfrm>
            <a:off x="3986226" y="1106506"/>
            <a:ext cx="1498600" cy="134620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Schizophrenic who killed Jonathan Zito set to be moved from high-security  prison | Daily Mail Online">
            <a:extLst>
              <a:ext uri="{FF2B5EF4-FFF2-40B4-BE49-F238E27FC236}">
                <a16:creationId xmlns:a16="http://schemas.microsoft.com/office/drawing/2014/main" id="{A97429B8-2A23-5342-85DD-321913E4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069" y="2581896"/>
            <a:ext cx="1498600" cy="2781300"/>
          </a:xfrm>
          <a:prstGeom prst="rect">
            <a:avLst/>
          </a:prstGeom>
          <a:extLst>
            <a:ext uri="{909E8E84-426E-40DD-AFC4-6F175D3DCCD1}">
              <a14:hiddenFill xmlns:a14="http://schemas.microsoft.com/office/drawing/2010/main">
                <a:solidFill>
                  <a:srgbClr val="FFFFFF"/>
                </a:solidFill>
              </a14:hiddenFill>
            </a:ext>
          </a:extLst>
        </p:spPr>
      </p:pic>
      <p:pic>
        <p:nvPicPr>
          <p:cNvPr id="4" name="Picture 6" descr="BBC NEWS | UK | England | London | Unlawful killing verdict quashed">
            <a:extLst>
              <a:ext uri="{FF2B5EF4-FFF2-40B4-BE49-F238E27FC236}">
                <a16:creationId xmlns:a16="http://schemas.microsoft.com/office/drawing/2014/main" id="{CCAB6062-8958-6045-B71B-4E53E36A4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982370"/>
            <a:ext cx="1968500" cy="2348651"/>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Recommendations following death at Norfolk secure unit still not  implemented, says charity | Norwich Evening News">
            <a:extLst>
              <a:ext uri="{FF2B5EF4-FFF2-40B4-BE49-F238E27FC236}">
                <a16:creationId xmlns:a16="http://schemas.microsoft.com/office/drawing/2014/main" id="{EF3F6B01-ECFA-4B51-B6B2-FA0571FBE8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898" r="20647" b="-1"/>
          <a:stretch/>
        </p:blipFill>
        <p:spPr bwMode="auto">
          <a:xfrm>
            <a:off x="7710474" y="1106506"/>
            <a:ext cx="1371600" cy="205740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Death of Sean Rigg - Wikipedia">
            <a:extLst>
              <a:ext uri="{FF2B5EF4-FFF2-40B4-BE49-F238E27FC236}">
                <a16:creationId xmlns:a16="http://schemas.microsoft.com/office/drawing/2014/main" id="{874AAE52-7B8B-47FC-857A-90C71A9FAE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43"/>
          <a:stretch/>
        </p:blipFill>
        <p:spPr bwMode="auto">
          <a:xfrm>
            <a:off x="7789172" y="3273621"/>
            <a:ext cx="1371600" cy="2057400"/>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Benjamin Zephaniah on how Colin Roach's death sparked a movement 35 years  ago">
            <a:extLst>
              <a:ext uri="{FF2B5EF4-FFF2-40B4-BE49-F238E27FC236}">
                <a16:creationId xmlns:a16="http://schemas.microsoft.com/office/drawing/2014/main" id="{4CE6450B-EECC-9946-AD0E-13E2914C99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6115" y="1070340"/>
            <a:ext cx="1876552" cy="2603500"/>
          </a:xfrm>
          <a:prstGeom prst="rect">
            <a:avLst/>
          </a:prstGeom>
          <a:extLst>
            <a:ext uri="{909E8E84-426E-40DD-AFC4-6F175D3DCCD1}">
              <a14:hiddenFill xmlns:a14="http://schemas.microsoft.com/office/drawing/2010/main">
                <a:solidFill>
                  <a:srgbClr val="FFFFFF"/>
                </a:solidFill>
              </a14:hiddenFill>
            </a:ext>
          </a:extLst>
        </p:spPr>
      </p:pic>
      <p:pic>
        <p:nvPicPr>
          <p:cNvPr id="8" name="Picture 14" descr="Thread by @korrinesky on Thread Reader App – Thread Reader App">
            <a:extLst>
              <a:ext uri="{FF2B5EF4-FFF2-40B4-BE49-F238E27FC236}">
                <a16:creationId xmlns:a16="http://schemas.microsoft.com/office/drawing/2014/main" id="{049A6465-75F5-264C-9FFC-A55E17DFD3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0700" y="1093187"/>
            <a:ext cx="1993900" cy="1628140"/>
          </a:xfrm>
          <a:prstGeom prst="rect">
            <a:avLst/>
          </a:prstGeom>
          <a:extLst>
            <a:ext uri="{909E8E84-426E-40DD-AFC4-6F175D3DCCD1}">
              <a14:hiddenFill xmlns:a14="http://schemas.microsoft.com/office/drawing/2010/main">
                <a:solidFill>
                  <a:srgbClr val="FFFFFF"/>
                </a:solidFill>
              </a14:hiddenFill>
            </a:ext>
          </a:extLst>
        </p:spPr>
      </p:pic>
      <p:pic>
        <p:nvPicPr>
          <p:cNvPr id="1040" name="Picture 16" descr="Leon Briggs custody death cause 'not determined' - BBC News">
            <a:extLst>
              <a:ext uri="{FF2B5EF4-FFF2-40B4-BE49-F238E27FC236}">
                <a16:creationId xmlns:a16="http://schemas.microsoft.com/office/drawing/2014/main" id="{67252E62-C2B4-6443-9175-E23A2F3686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8364" y="3801095"/>
            <a:ext cx="1854709" cy="1562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13A6A7-1BEE-BB40-BCE1-B21407E302CC}"/>
              </a:ext>
            </a:extLst>
          </p:cNvPr>
          <p:cNvSpPr txBox="1"/>
          <p:nvPr/>
        </p:nvSpPr>
        <p:spPr>
          <a:xfrm>
            <a:off x="1217626" y="5341095"/>
            <a:ext cx="9958895" cy="584775"/>
          </a:xfrm>
          <a:prstGeom prst="rect">
            <a:avLst/>
          </a:prstGeom>
          <a:noFill/>
        </p:spPr>
        <p:txBody>
          <a:bodyPr wrap="square" rtlCol="0">
            <a:spAutoFit/>
          </a:bodyPr>
          <a:lstStyle/>
          <a:p>
            <a:r>
              <a:rPr lang="en-US" sz="1600" dirty="0">
                <a:latin typeface="+mj-lt"/>
              </a:rPr>
              <a:t>From top left clockwise: Clara Buckley with picture of her son, Orville Blackwood, Kingsley Burrell, Sarah Reed, David Bennet, Colin Grant, Leon Briggs, Sean Riggs, Roger Sylvester, Christopher Clunis, Oleseni Lewis, and many, many more…</a:t>
            </a:r>
          </a:p>
        </p:txBody>
      </p:sp>
      <p:sp>
        <p:nvSpPr>
          <p:cNvPr id="16" name="Title 1">
            <a:extLst>
              <a:ext uri="{FF2B5EF4-FFF2-40B4-BE49-F238E27FC236}">
                <a16:creationId xmlns:a16="http://schemas.microsoft.com/office/drawing/2014/main" id="{56B57933-8BFA-4863-950C-EE3D92AB99EC}"/>
              </a:ext>
            </a:extLst>
          </p:cNvPr>
          <p:cNvSpPr>
            <a:spLocks noGrp="1" noChangeArrowheads="1"/>
          </p:cNvSpPr>
          <p:nvPr>
            <p:ph type="title"/>
          </p:nvPr>
        </p:nvSpPr>
        <p:spPr>
          <a:xfrm>
            <a:off x="411900" y="306131"/>
            <a:ext cx="8748872" cy="765175"/>
          </a:xfrm>
        </p:spPr>
        <p:txBody>
          <a:bodyPr>
            <a:normAutofit/>
          </a:bodyPr>
          <a:lstStyle/>
          <a:p>
            <a:r>
              <a:rPr lang="en-US" altLang="en-US" sz="3600" dirty="0">
                <a:solidFill>
                  <a:srgbClr val="FF0000"/>
                </a:solidFill>
              </a:rPr>
              <a:t>BME Mental Health – No Change……..</a:t>
            </a:r>
          </a:p>
        </p:txBody>
      </p:sp>
      <p:grpSp>
        <p:nvGrpSpPr>
          <p:cNvPr id="19" name="Group 18">
            <a:extLst>
              <a:ext uri="{FF2B5EF4-FFF2-40B4-BE49-F238E27FC236}">
                <a16:creationId xmlns:a16="http://schemas.microsoft.com/office/drawing/2014/main" id="{819C9D8C-27C0-3149-8583-3E6C038C2BEB}"/>
              </a:ext>
            </a:extLst>
          </p:cNvPr>
          <p:cNvGrpSpPr/>
          <p:nvPr/>
        </p:nvGrpSpPr>
        <p:grpSpPr>
          <a:xfrm>
            <a:off x="1425744" y="6211276"/>
            <a:ext cx="9340511" cy="573579"/>
            <a:chOff x="1062838" y="6256692"/>
            <a:chExt cx="9340511" cy="573579"/>
          </a:xfrm>
        </p:grpSpPr>
        <p:pic>
          <p:nvPicPr>
            <p:cNvPr id="20" name="Picture 19" descr="logo">
              <a:extLst>
                <a:ext uri="{FF2B5EF4-FFF2-40B4-BE49-F238E27FC236}">
                  <a16:creationId xmlns:a16="http://schemas.microsoft.com/office/drawing/2014/main" id="{1CBCFF3B-5120-384B-B812-0AC4425D5E8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21" name="Picture 2" descr="South West London CCG">
              <a:extLst>
                <a:ext uri="{FF2B5EF4-FFF2-40B4-BE49-F238E27FC236}">
                  <a16:creationId xmlns:a16="http://schemas.microsoft.com/office/drawing/2014/main" id="{7648921B-ACD0-4744-B40A-B2D90EB869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eedback Live">
              <a:extLst>
                <a:ext uri="{FF2B5EF4-FFF2-40B4-BE49-F238E27FC236}">
                  <a16:creationId xmlns:a16="http://schemas.microsoft.com/office/drawing/2014/main" id="{2EF94929-6A7D-3048-94DC-229C219D60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252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3283-280D-D54B-B5C0-0465995708E2}"/>
              </a:ext>
            </a:extLst>
          </p:cNvPr>
          <p:cNvSpPr>
            <a:spLocks noGrp="1"/>
          </p:cNvSpPr>
          <p:nvPr>
            <p:ph type="title"/>
          </p:nvPr>
        </p:nvSpPr>
        <p:spPr/>
        <p:txBody>
          <a:bodyPr>
            <a:normAutofit/>
          </a:bodyPr>
          <a:lstStyle/>
          <a:p>
            <a:r>
              <a:rPr lang="en-US" sz="3600" dirty="0">
                <a:solidFill>
                  <a:srgbClr val="FF0000"/>
                </a:solidFill>
              </a:rPr>
              <a:t>BME Mental Health – treatment paradox</a:t>
            </a:r>
          </a:p>
        </p:txBody>
      </p:sp>
      <p:graphicFrame>
        <p:nvGraphicFramePr>
          <p:cNvPr id="5" name="Content Placeholder 3">
            <a:extLst>
              <a:ext uri="{FF2B5EF4-FFF2-40B4-BE49-F238E27FC236}">
                <a16:creationId xmlns:a16="http://schemas.microsoft.com/office/drawing/2014/main" id="{C8841094-0D90-544C-BDC0-1BC5FD088509}"/>
              </a:ext>
            </a:extLst>
          </p:cNvPr>
          <p:cNvGraphicFramePr>
            <a:graphicFrameLocks noGrp="1"/>
          </p:cNvGraphicFramePr>
          <p:nvPr>
            <p:ph idx="1"/>
            <p:extLst>
              <p:ext uri="{D42A27DB-BD31-4B8C-83A1-F6EECF244321}">
                <p14:modId xmlns:p14="http://schemas.microsoft.com/office/powerpoint/2010/main" val="151227651"/>
              </p:ext>
            </p:extLst>
          </p:nvPr>
        </p:nvGraphicFramePr>
        <p:xfrm>
          <a:off x="1163638" y="1582220"/>
          <a:ext cx="9909175" cy="371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3ED94F12-2D36-3F4B-AE33-03F2807842D0}"/>
              </a:ext>
            </a:extLst>
          </p:cNvPr>
          <p:cNvGrpSpPr/>
          <p:nvPr/>
        </p:nvGrpSpPr>
        <p:grpSpPr>
          <a:xfrm>
            <a:off x="1425744" y="5985589"/>
            <a:ext cx="9340511" cy="573579"/>
            <a:chOff x="1062838" y="6256692"/>
            <a:chExt cx="9340511" cy="573579"/>
          </a:xfrm>
        </p:grpSpPr>
        <p:pic>
          <p:nvPicPr>
            <p:cNvPr id="7" name="Picture 6" descr="logo">
              <a:extLst>
                <a:ext uri="{FF2B5EF4-FFF2-40B4-BE49-F238E27FC236}">
                  <a16:creationId xmlns:a16="http://schemas.microsoft.com/office/drawing/2014/main" id="{C739010F-2809-8044-B9B8-E5B120C4719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8" name="Picture 2" descr="South West London CCG">
              <a:extLst>
                <a:ext uri="{FF2B5EF4-FFF2-40B4-BE49-F238E27FC236}">
                  <a16:creationId xmlns:a16="http://schemas.microsoft.com/office/drawing/2014/main" id="{C696BE85-2ACC-854F-BAD6-17F0927E5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eedback Live">
              <a:extLst>
                <a:ext uri="{FF2B5EF4-FFF2-40B4-BE49-F238E27FC236}">
                  <a16:creationId xmlns:a16="http://schemas.microsoft.com/office/drawing/2014/main" id="{3D21C11B-8150-AC48-BF3A-576C558ABD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689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5B65-0540-C748-94A2-C815FE3250FC}"/>
              </a:ext>
            </a:extLst>
          </p:cNvPr>
          <p:cNvSpPr>
            <a:spLocks noGrp="1"/>
          </p:cNvSpPr>
          <p:nvPr>
            <p:ph type="title"/>
          </p:nvPr>
        </p:nvSpPr>
        <p:spPr>
          <a:xfrm>
            <a:off x="594360" y="376835"/>
            <a:ext cx="11217717" cy="846470"/>
          </a:xfrm>
        </p:spPr>
        <p:txBody>
          <a:bodyPr>
            <a:normAutofit/>
          </a:bodyPr>
          <a:lstStyle/>
          <a:p>
            <a:pPr algn="ctr"/>
            <a:r>
              <a:rPr lang="en-US" sz="3600" dirty="0">
                <a:solidFill>
                  <a:srgbClr val="FF0000"/>
                </a:solidFill>
              </a:rPr>
              <a:t>What is EHMIP?</a:t>
            </a:r>
          </a:p>
        </p:txBody>
      </p:sp>
      <p:sp>
        <p:nvSpPr>
          <p:cNvPr id="3" name="Content Placeholder 2">
            <a:extLst>
              <a:ext uri="{FF2B5EF4-FFF2-40B4-BE49-F238E27FC236}">
                <a16:creationId xmlns:a16="http://schemas.microsoft.com/office/drawing/2014/main" id="{D31B977C-B1E7-6E43-BBAE-CD18CB1EA478}"/>
              </a:ext>
            </a:extLst>
          </p:cNvPr>
          <p:cNvSpPr>
            <a:spLocks noGrp="1"/>
          </p:cNvSpPr>
          <p:nvPr>
            <p:ph idx="1"/>
          </p:nvPr>
        </p:nvSpPr>
        <p:spPr>
          <a:xfrm>
            <a:off x="594360" y="1438309"/>
            <a:ext cx="10911100" cy="4110235"/>
          </a:xfrm>
        </p:spPr>
        <p:txBody>
          <a:bodyPr>
            <a:normAutofit/>
          </a:bodyPr>
          <a:lstStyle/>
          <a:p>
            <a:r>
              <a:rPr lang="en-GB" sz="2400" dirty="0">
                <a:latin typeface="+mj-lt"/>
              </a:rPr>
              <a:t>Clinically-led </a:t>
            </a:r>
            <a:r>
              <a:rPr lang="en-GB" sz="2400" dirty="0">
                <a:solidFill>
                  <a:srgbClr val="FF0000"/>
                </a:solidFill>
                <a:latin typeface="+mj-lt"/>
              </a:rPr>
              <a:t>partnership</a:t>
            </a:r>
            <a:r>
              <a:rPr lang="en-GB" sz="2400" dirty="0">
                <a:latin typeface="+mj-lt"/>
              </a:rPr>
              <a:t> with the aim of </a:t>
            </a:r>
            <a:r>
              <a:rPr lang="en-GB" sz="2400" dirty="0">
                <a:solidFill>
                  <a:srgbClr val="FF0000"/>
                </a:solidFill>
                <a:latin typeface="+mj-lt"/>
              </a:rPr>
              <a:t>reducing inequalities </a:t>
            </a:r>
            <a:r>
              <a:rPr lang="en-GB" sz="2400" dirty="0">
                <a:latin typeface="+mj-lt"/>
              </a:rPr>
              <a:t>in access, experience and outcome of mental health care and thus improve </a:t>
            </a:r>
            <a:r>
              <a:rPr lang="en-GB" sz="2400" dirty="0">
                <a:solidFill>
                  <a:srgbClr val="FF0000"/>
                </a:solidFill>
                <a:latin typeface="+mj-lt"/>
              </a:rPr>
              <a:t>patient safety and quality of care</a:t>
            </a:r>
          </a:p>
          <a:p>
            <a:r>
              <a:rPr lang="en-GB" sz="2400" dirty="0">
                <a:latin typeface="+mj-lt"/>
              </a:rPr>
              <a:t>Practical, locality-based </a:t>
            </a:r>
            <a:r>
              <a:rPr lang="en-GB" sz="2400" dirty="0">
                <a:solidFill>
                  <a:srgbClr val="FF0000"/>
                </a:solidFill>
                <a:latin typeface="+mj-lt"/>
              </a:rPr>
              <a:t>service improvement programme,</a:t>
            </a:r>
            <a:r>
              <a:rPr lang="en-GB" sz="2400" dirty="0">
                <a:latin typeface="+mj-lt"/>
              </a:rPr>
              <a:t> co-designed with users and based on established evidence </a:t>
            </a:r>
          </a:p>
          <a:p>
            <a:r>
              <a:rPr lang="en-GB" sz="2400" dirty="0">
                <a:latin typeface="+mj-lt"/>
              </a:rPr>
              <a:t>A collaborative partnership:</a:t>
            </a:r>
          </a:p>
          <a:p>
            <a:pPr lvl="1">
              <a:buFont typeface="Wingdings" panose="05000000000000000000" pitchFamily="2" charset="2"/>
              <a:buChar char="Ø"/>
            </a:pPr>
            <a:r>
              <a:rPr lang="en-GB" sz="2000" dirty="0">
                <a:latin typeface="+mj-lt"/>
              </a:rPr>
              <a:t>South West London CCG</a:t>
            </a:r>
          </a:p>
          <a:p>
            <a:pPr lvl="1">
              <a:buFont typeface="Wingdings" panose="05000000000000000000" pitchFamily="2" charset="2"/>
              <a:buChar char="Ø"/>
            </a:pPr>
            <a:r>
              <a:rPr lang="en-GB" sz="2000" dirty="0">
                <a:latin typeface="+mj-lt"/>
              </a:rPr>
              <a:t>SWL and St George’s Mental Health NHS Trust</a:t>
            </a:r>
          </a:p>
          <a:p>
            <a:pPr lvl="1">
              <a:buFont typeface="Wingdings" panose="05000000000000000000" pitchFamily="2" charset="2"/>
              <a:buChar char="Ø"/>
            </a:pPr>
            <a:r>
              <a:rPr lang="en-GB" sz="2000" dirty="0">
                <a:latin typeface="+mj-lt"/>
              </a:rPr>
              <a:t> The local network of BME voluntary, faith and community groups, organised via the non-profit, Wandsworth Community Empowerment Network (WCEN) </a:t>
            </a:r>
          </a:p>
          <a:p>
            <a:endParaRPr lang="en-US" dirty="0">
              <a:latin typeface="+mj-lt"/>
            </a:endParaRPr>
          </a:p>
        </p:txBody>
      </p:sp>
      <p:grpSp>
        <p:nvGrpSpPr>
          <p:cNvPr id="7" name="Group 6">
            <a:extLst>
              <a:ext uri="{FF2B5EF4-FFF2-40B4-BE49-F238E27FC236}">
                <a16:creationId xmlns:a16="http://schemas.microsoft.com/office/drawing/2014/main" id="{632F9A67-CB06-4883-818A-18BD06062C67}"/>
              </a:ext>
            </a:extLst>
          </p:cNvPr>
          <p:cNvGrpSpPr/>
          <p:nvPr/>
        </p:nvGrpSpPr>
        <p:grpSpPr>
          <a:xfrm>
            <a:off x="1164486" y="6168469"/>
            <a:ext cx="9340511" cy="573579"/>
            <a:chOff x="1062838" y="6256692"/>
            <a:chExt cx="9340511" cy="573579"/>
          </a:xfrm>
        </p:grpSpPr>
        <p:pic>
          <p:nvPicPr>
            <p:cNvPr id="8" name="Picture 7" descr="logo">
              <a:extLst>
                <a:ext uri="{FF2B5EF4-FFF2-40B4-BE49-F238E27FC236}">
                  <a16:creationId xmlns:a16="http://schemas.microsoft.com/office/drawing/2014/main" id="{BCE76D05-E087-4F36-BA9C-E26DF0CBF7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9" name="Picture 2" descr="South West London CCG">
              <a:extLst>
                <a:ext uri="{FF2B5EF4-FFF2-40B4-BE49-F238E27FC236}">
                  <a16:creationId xmlns:a16="http://schemas.microsoft.com/office/drawing/2014/main" id="{72BDCE5A-FC0E-468C-AF55-435006E97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eedback Live">
              <a:extLst>
                <a:ext uri="{FF2B5EF4-FFF2-40B4-BE49-F238E27FC236}">
                  <a16:creationId xmlns:a16="http://schemas.microsoft.com/office/drawing/2014/main" id="{1DA2A1D2-F33E-4D5D-89A9-62D01BB81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913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50287F01AF4743A213D1A393B7D6DE" ma:contentTypeVersion="12" ma:contentTypeDescription="Create a new document." ma:contentTypeScope="" ma:versionID="ae42db7321204044980fe24fb0c5e38e">
  <xsd:schema xmlns:xsd="http://www.w3.org/2001/XMLSchema" xmlns:xs="http://www.w3.org/2001/XMLSchema" xmlns:p="http://schemas.microsoft.com/office/2006/metadata/properties" xmlns:ns2="4c89e7ae-2a6e-4957-84b7-ecb0a5d94838" xmlns:ns3="6fa801d0-3c7b-4d4f-811e-99e91f78593b" targetNamespace="http://schemas.microsoft.com/office/2006/metadata/properties" ma:root="true" ma:fieldsID="855d44d1281f26793f4525ce42304455" ns2:_="" ns3:_="">
    <xsd:import namespace="4c89e7ae-2a6e-4957-84b7-ecb0a5d94838"/>
    <xsd:import namespace="6fa801d0-3c7b-4d4f-811e-99e91f7859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9e7ae-2a6e-4957-84b7-ecb0a5d94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a801d0-3c7b-4d4f-811e-99e91f7859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C4AC1B-D8F3-43E3-B95E-F255AC8BE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9e7ae-2a6e-4957-84b7-ecb0a5d94838"/>
    <ds:schemaRef ds:uri="6fa801d0-3c7b-4d4f-811e-99e91f785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37712-C0CB-4F7E-B7CD-0118AD8AEAAA}">
  <ds:schemaRefs>
    <ds:schemaRef ds:uri="http://schemas.microsoft.com/sharepoint/v3/contenttype/forms"/>
  </ds:schemaRefs>
</ds:datastoreItem>
</file>

<file path=customXml/itemProps3.xml><?xml version="1.0" encoding="utf-8"?>
<ds:datastoreItem xmlns:ds="http://schemas.openxmlformats.org/officeDocument/2006/customXml" ds:itemID="{6CE96B9A-F95D-4C08-AB6E-F74FA9B15157}">
  <ds:schemaRefs>
    <ds:schemaRef ds:uri="http://purl.org/dc/elements/1.1/"/>
    <ds:schemaRef ds:uri="http://schemas.microsoft.com/office/2006/metadata/properties"/>
    <ds:schemaRef ds:uri="72e71d6a-dace-44cc-9edf-ed41cdb3ba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31c8a05-ef8c-4d12-a116-d3b5c016c9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68315</TotalTime>
  <Words>1263</Words>
  <Application>Microsoft Office PowerPoint</Application>
  <PresentationFormat>Widescreen</PresentationFormat>
  <Paragraphs>262</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Wingdings</vt:lpstr>
      <vt:lpstr>Office Theme</vt:lpstr>
      <vt:lpstr>Ethnicity &amp; Mental Health Improvement Project: A New Beginning   Merton Mental Health Programme Board 11 February 2021</vt:lpstr>
      <vt:lpstr>Context and Introduction</vt:lpstr>
      <vt:lpstr>Ethnic inequalities in mental health</vt:lpstr>
      <vt:lpstr>Ethnic inequalities in access</vt:lpstr>
      <vt:lpstr>Ethnic inequalities in experience and outcomes</vt:lpstr>
      <vt:lpstr>Why EMHIP?</vt:lpstr>
      <vt:lpstr>BME Mental Health – No Change……..</vt:lpstr>
      <vt:lpstr>BME Mental Health – treatment paradox</vt:lpstr>
      <vt:lpstr>What is EHMIP?</vt:lpstr>
      <vt:lpstr>The Interventions</vt:lpstr>
      <vt:lpstr>EMHIP: from evidence to interventions</vt:lpstr>
      <vt:lpstr>Five Key Interventions</vt:lpstr>
      <vt:lpstr>PowerPoint Presentation</vt:lpstr>
      <vt:lpstr>Wandsworth Health &amp; Wellbeing Hubs</vt:lpstr>
      <vt:lpstr>PowerPoint Presentation</vt:lpstr>
      <vt:lpstr>PowerPoint Presentation</vt:lpstr>
      <vt:lpstr>PowerPoint Presentation</vt:lpstr>
      <vt:lpstr>PowerPoint Presentation</vt:lpstr>
      <vt:lpstr>Health &amp; Wellbeing Hub 1: New Testament Assembly Church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BEGINNING   South West London and St George’s Mental Health NHS Trust Annual Public Meeting Thursday 17th September 2020</dc:title>
  <dc:creator>Ruth</dc:creator>
  <cp:lastModifiedBy>Ruth McKinney</cp:lastModifiedBy>
  <cp:revision>27</cp:revision>
  <dcterms:created xsi:type="dcterms:W3CDTF">2020-09-14T11:52:15Z</dcterms:created>
  <dcterms:modified xsi:type="dcterms:W3CDTF">2021-02-11T09:46:03Z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0x0101009A50287F01AF4743A213D1A393B7D6DE</vt:lpwstr>
  </property>
</Properties>
</file>