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535" r:id="rId6"/>
    <p:sldId id="537" r:id="rId7"/>
    <p:sldId id="257" r:id="rId8"/>
    <p:sldId id="1896" r:id="rId9"/>
    <p:sldId id="522" r:id="rId10"/>
    <p:sldId id="526" r:id="rId11"/>
    <p:sldId id="536" r:id="rId12"/>
    <p:sldId id="499" r:id="rId13"/>
    <p:sldId id="505" r:id="rId14"/>
    <p:sldId id="1884" r:id="rId15"/>
    <p:sldId id="1886" r:id="rId16"/>
    <p:sldId id="520" r:id="rId17"/>
    <p:sldId id="532" r:id="rId18"/>
    <p:sldId id="525" r:id="rId19"/>
    <p:sldId id="512" r:id="rId20"/>
    <p:sldId id="518" r:id="rId21"/>
    <p:sldId id="519" r:id="rId22"/>
    <p:sldId id="1895" r:id="rId23"/>
    <p:sldId id="1894" r:id="rId24"/>
    <p:sldId id="496" r:id="rId25"/>
    <p:sldId id="5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initials="R" lastIdx="1" clrIdx="0">
    <p:extLst>
      <p:ext uri="{19B8F6BF-5375-455C-9EA6-DF929625EA0E}">
        <p15:presenceInfo xmlns:p15="http://schemas.microsoft.com/office/powerpoint/2012/main" userId="67a547399e1150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293"/>
    <a:srgbClr val="EBA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0"/>
    <p:restoredTop sz="96327"/>
  </p:normalViewPr>
  <p:slideViewPr>
    <p:cSldViewPr snapToGrid="0" snapToObjects="1">
      <p:cViewPr varScale="1">
        <p:scale>
          <a:sx n="119" d="100"/>
          <a:sy n="119" d="100"/>
        </p:scale>
        <p:origin x="5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DCA73-625D-6D48-B198-7D5A30C95DE8}"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n-GB"/>
        </a:p>
      </dgm:t>
    </dgm:pt>
    <dgm:pt modelId="{05058E5A-9BB4-D142-8E50-3BBB60F00DCC}">
      <dgm:prSet phldrT="[Text]"/>
      <dgm:spPr>
        <a:solidFill>
          <a:schemeClr val="bg1">
            <a:lumMod val="50000"/>
          </a:schemeClr>
        </a:solidFill>
      </dgm:spPr>
      <dgm:t>
        <a:bodyPr/>
        <a:lstStyle/>
        <a:p>
          <a:r>
            <a:rPr lang="en-GB" b="1" dirty="0">
              <a:solidFill>
                <a:schemeClr val="bg1"/>
              </a:solidFill>
              <a:latin typeface="+mj-lt"/>
            </a:rPr>
            <a:t>No care</a:t>
          </a:r>
        </a:p>
      </dgm:t>
    </dgm:pt>
    <dgm:pt modelId="{9047B28F-45C1-D641-B5F0-D15224BD2B61}" type="parTrans" cxnId="{6689AFFD-C836-7841-BDCE-C99A2DB8C9A6}">
      <dgm:prSet/>
      <dgm:spPr/>
      <dgm:t>
        <a:bodyPr/>
        <a:lstStyle/>
        <a:p>
          <a:endParaRPr lang="en-GB"/>
        </a:p>
      </dgm:t>
    </dgm:pt>
    <dgm:pt modelId="{FC3B2A41-E2F1-F445-96FF-DB85A56EA071}" type="sibTrans" cxnId="{6689AFFD-C836-7841-BDCE-C99A2DB8C9A6}">
      <dgm:prSet/>
      <dgm:spPr>
        <a:solidFill>
          <a:schemeClr val="bg1">
            <a:lumMod val="50000"/>
          </a:schemeClr>
        </a:solidFill>
        <a:ln>
          <a:solidFill>
            <a:schemeClr val="bg1">
              <a:lumMod val="50000"/>
            </a:schemeClr>
          </a:solidFill>
        </a:ln>
      </dgm:spPr>
      <dgm:t>
        <a:bodyPr/>
        <a:lstStyle/>
        <a:p>
          <a:endParaRPr lang="en-GB"/>
        </a:p>
      </dgm:t>
    </dgm:pt>
    <dgm:pt modelId="{1549AF4B-560E-0547-AFB1-395CA570BD68}">
      <dgm:prSet phldrT="[Text]"/>
      <dgm:spPr>
        <a:solidFill>
          <a:schemeClr val="bg1">
            <a:lumMod val="50000"/>
          </a:schemeClr>
        </a:solidFill>
      </dgm:spPr>
      <dgm:t>
        <a:bodyPr/>
        <a:lstStyle/>
        <a:p>
          <a:r>
            <a:rPr lang="en-GB" b="1" dirty="0">
              <a:solidFill>
                <a:schemeClr val="bg1"/>
              </a:solidFill>
              <a:latin typeface="+mj-lt"/>
            </a:rPr>
            <a:t>Toxic care</a:t>
          </a:r>
        </a:p>
      </dgm:t>
    </dgm:pt>
    <dgm:pt modelId="{D779ECBF-BA9D-B847-9EDD-2ABA48C5BB94}" type="parTrans" cxnId="{B7076EF1-791D-C540-8E35-17978C89B96A}">
      <dgm:prSet/>
      <dgm:spPr/>
      <dgm:t>
        <a:bodyPr/>
        <a:lstStyle/>
        <a:p>
          <a:endParaRPr lang="en-GB"/>
        </a:p>
      </dgm:t>
    </dgm:pt>
    <dgm:pt modelId="{0792B850-B6CB-0C49-B669-AAEA5B4D09D7}" type="sibTrans" cxnId="{B7076EF1-791D-C540-8E35-17978C89B96A}">
      <dgm:prSet/>
      <dgm:spPr>
        <a:solidFill>
          <a:schemeClr val="bg1">
            <a:lumMod val="50000"/>
          </a:schemeClr>
        </a:solidFill>
        <a:ln>
          <a:solidFill>
            <a:schemeClr val="bg1">
              <a:lumMod val="50000"/>
            </a:schemeClr>
          </a:solidFill>
        </a:ln>
      </dgm:spPr>
      <dgm:t>
        <a:bodyPr/>
        <a:lstStyle/>
        <a:p>
          <a:endParaRPr lang="en-GB"/>
        </a:p>
      </dgm:t>
    </dgm:pt>
    <dgm:pt modelId="{ACB11A83-CA20-694A-BED3-99DA865ACB80}">
      <dgm:prSet phldrT="[Text]" custT="1"/>
      <dgm:spPr>
        <a:solidFill>
          <a:schemeClr val="bg1">
            <a:lumMod val="50000"/>
          </a:schemeClr>
        </a:solidFill>
      </dgm:spPr>
      <dgm:t>
        <a:bodyPr/>
        <a:lstStyle/>
        <a:p>
          <a:pPr algn="ctr"/>
          <a:r>
            <a:rPr lang="en-GB" sz="2000" b="1" dirty="0">
              <a:solidFill>
                <a:schemeClr val="bg1"/>
              </a:solidFill>
              <a:latin typeface="+mj-lt"/>
            </a:rPr>
            <a:t>Poor care</a:t>
          </a:r>
        </a:p>
        <a:p>
          <a:pPr algn="ctr"/>
          <a:r>
            <a:rPr lang="en-GB" sz="1600" dirty="0">
              <a:solidFill>
                <a:schemeClr val="bg1"/>
              </a:solidFill>
              <a:latin typeface="+mj-lt"/>
            </a:rPr>
            <a:t>Quality</a:t>
          </a:r>
        </a:p>
        <a:p>
          <a:pPr algn="ctr"/>
          <a:r>
            <a:rPr lang="en-GB" sz="1600" dirty="0">
              <a:solidFill>
                <a:schemeClr val="bg1"/>
              </a:solidFill>
              <a:latin typeface="+mj-lt"/>
            </a:rPr>
            <a:t>Patient safety</a:t>
          </a:r>
        </a:p>
      </dgm:t>
    </dgm:pt>
    <dgm:pt modelId="{E391DD9D-8CCC-E14C-A91D-82B29E1AF132}" type="parTrans" cxnId="{D5120132-715D-0D4E-B437-74D4892C492B}">
      <dgm:prSet/>
      <dgm:spPr/>
      <dgm:t>
        <a:bodyPr/>
        <a:lstStyle/>
        <a:p>
          <a:endParaRPr lang="en-GB"/>
        </a:p>
      </dgm:t>
    </dgm:pt>
    <dgm:pt modelId="{80BEDC84-EAC6-8D48-9366-C083DFCF6532}" type="sibTrans" cxnId="{D5120132-715D-0D4E-B437-74D4892C492B}">
      <dgm:prSet/>
      <dgm:spPr/>
      <dgm:t>
        <a:bodyPr/>
        <a:lstStyle/>
        <a:p>
          <a:endParaRPr lang="en-GB"/>
        </a:p>
      </dgm:t>
    </dgm:pt>
    <dgm:pt modelId="{CBAC1E28-1DA0-C54F-AB67-6E1031781C2D}" type="pres">
      <dgm:prSet presAssocID="{4F6DCA73-625D-6D48-B198-7D5A30C95DE8}" presName="Name0" presStyleCnt="0">
        <dgm:presLayoutVars>
          <dgm:dir/>
          <dgm:resizeHandles val="exact"/>
        </dgm:presLayoutVars>
      </dgm:prSet>
      <dgm:spPr/>
    </dgm:pt>
    <dgm:pt modelId="{478FED44-8261-4B4F-A213-9852E8EABEAF}" type="pres">
      <dgm:prSet presAssocID="{4F6DCA73-625D-6D48-B198-7D5A30C95DE8}" presName="vNodes" presStyleCnt="0"/>
      <dgm:spPr/>
    </dgm:pt>
    <dgm:pt modelId="{287D3576-B83A-CA4A-8383-2544EC98D6D3}" type="pres">
      <dgm:prSet presAssocID="{05058E5A-9BB4-D142-8E50-3BBB60F00DCC}" presName="node" presStyleLbl="node1" presStyleIdx="0" presStyleCnt="3" custLinFactX="-4372" custLinFactY="74610" custLinFactNeighborX="-100000" custLinFactNeighborY="100000">
        <dgm:presLayoutVars>
          <dgm:bulletEnabled val="1"/>
        </dgm:presLayoutVars>
      </dgm:prSet>
      <dgm:spPr/>
    </dgm:pt>
    <dgm:pt modelId="{FC3E4659-3B9C-2C4F-A1AE-42965B296C38}" type="pres">
      <dgm:prSet presAssocID="{FC3B2A41-E2F1-F445-96FF-DB85A56EA071}" presName="spacerT" presStyleCnt="0"/>
      <dgm:spPr/>
    </dgm:pt>
    <dgm:pt modelId="{2F22BEB9-A8A2-E548-AC30-8A0DD0604F45}" type="pres">
      <dgm:prSet presAssocID="{FC3B2A41-E2F1-F445-96FF-DB85A56EA071}" presName="sibTrans" presStyleLbl="sibTrans2D1" presStyleIdx="0" presStyleCnt="2" custLinFactNeighborX="-34049" custLinFactNeighborY="-47913"/>
      <dgm:spPr/>
    </dgm:pt>
    <dgm:pt modelId="{202CC85B-7BAF-5144-8BD2-2955093CBDB0}" type="pres">
      <dgm:prSet presAssocID="{FC3B2A41-E2F1-F445-96FF-DB85A56EA071}" presName="spacerB" presStyleCnt="0"/>
      <dgm:spPr/>
    </dgm:pt>
    <dgm:pt modelId="{8616EBBD-4C04-BE49-8E4F-F4586D6AAF21}" type="pres">
      <dgm:prSet presAssocID="{1549AF4B-560E-0547-AFB1-395CA570BD68}" presName="node" presStyleLbl="node1" presStyleIdx="1" presStyleCnt="3" custLinFactY="-85015" custLinFactNeighborX="75412" custLinFactNeighborY="-100000">
        <dgm:presLayoutVars>
          <dgm:bulletEnabled val="1"/>
        </dgm:presLayoutVars>
      </dgm:prSet>
      <dgm:spPr/>
    </dgm:pt>
    <dgm:pt modelId="{EFE36C52-0AF9-C746-AA8C-479C897BFB89}" type="pres">
      <dgm:prSet presAssocID="{4F6DCA73-625D-6D48-B198-7D5A30C95DE8}" presName="sibTransLast" presStyleLbl="sibTrans2D1" presStyleIdx="1" presStyleCnt="2" custScaleX="118958"/>
      <dgm:spPr/>
    </dgm:pt>
    <dgm:pt modelId="{53C82472-6A25-A94E-961C-AC8B85FF88FD}" type="pres">
      <dgm:prSet presAssocID="{4F6DCA73-625D-6D48-B198-7D5A30C95DE8}" presName="connectorText" presStyleLbl="sibTrans2D1" presStyleIdx="1" presStyleCnt="2"/>
      <dgm:spPr/>
    </dgm:pt>
    <dgm:pt modelId="{15C7F9D6-B652-0E4F-B692-77A8FD6C77AF}" type="pres">
      <dgm:prSet presAssocID="{4F6DCA73-625D-6D48-B198-7D5A30C95DE8}" presName="lastNode" presStyleLbl="node1" presStyleIdx="2" presStyleCnt="3" custScaleX="93328" custScaleY="91545" custLinFactX="40419" custLinFactNeighborX="100000" custLinFactNeighborY="389">
        <dgm:presLayoutVars>
          <dgm:bulletEnabled val="1"/>
        </dgm:presLayoutVars>
      </dgm:prSet>
      <dgm:spPr/>
    </dgm:pt>
  </dgm:ptLst>
  <dgm:cxnLst>
    <dgm:cxn modelId="{4E01730B-B355-CA47-ADA5-ECDF84B59690}" type="presOf" srcId="{0792B850-B6CB-0C49-B669-AAEA5B4D09D7}" destId="{EFE36C52-0AF9-C746-AA8C-479C897BFB89}" srcOrd="0" destOrd="0" presId="urn:microsoft.com/office/officeart/2005/8/layout/equation2"/>
    <dgm:cxn modelId="{D5120132-715D-0D4E-B437-74D4892C492B}" srcId="{4F6DCA73-625D-6D48-B198-7D5A30C95DE8}" destId="{ACB11A83-CA20-694A-BED3-99DA865ACB80}" srcOrd="2" destOrd="0" parTransId="{E391DD9D-8CCC-E14C-A91D-82B29E1AF132}" sibTransId="{80BEDC84-EAC6-8D48-9366-C083DFCF6532}"/>
    <dgm:cxn modelId="{79DCDF34-FD07-7440-82CA-AFC3E1B67F78}" type="presOf" srcId="{0792B850-B6CB-0C49-B669-AAEA5B4D09D7}" destId="{53C82472-6A25-A94E-961C-AC8B85FF88FD}" srcOrd="1" destOrd="0" presId="urn:microsoft.com/office/officeart/2005/8/layout/equation2"/>
    <dgm:cxn modelId="{6D6A8536-134E-1B4D-B70F-7BCBD867381F}" type="presOf" srcId="{ACB11A83-CA20-694A-BED3-99DA865ACB80}" destId="{15C7F9D6-B652-0E4F-B692-77A8FD6C77AF}" srcOrd="0" destOrd="0" presId="urn:microsoft.com/office/officeart/2005/8/layout/equation2"/>
    <dgm:cxn modelId="{57320344-6731-6C4D-9DE8-84EBD96ACF94}" type="presOf" srcId="{05058E5A-9BB4-D142-8E50-3BBB60F00DCC}" destId="{287D3576-B83A-CA4A-8383-2544EC98D6D3}" srcOrd="0" destOrd="0" presId="urn:microsoft.com/office/officeart/2005/8/layout/equation2"/>
    <dgm:cxn modelId="{8CAA4251-3318-B848-9E10-9A914F055BF5}" type="presOf" srcId="{4F6DCA73-625D-6D48-B198-7D5A30C95DE8}" destId="{CBAC1E28-1DA0-C54F-AB67-6E1031781C2D}" srcOrd="0" destOrd="0" presId="urn:microsoft.com/office/officeart/2005/8/layout/equation2"/>
    <dgm:cxn modelId="{4414EBB8-5CE9-6340-A19B-82426C41D0B4}" type="presOf" srcId="{1549AF4B-560E-0547-AFB1-395CA570BD68}" destId="{8616EBBD-4C04-BE49-8E4F-F4586D6AAF21}" srcOrd="0" destOrd="0" presId="urn:microsoft.com/office/officeart/2005/8/layout/equation2"/>
    <dgm:cxn modelId="{B7076EF1-791D-C540-8E35-17978C89B96A}" srcId="{4F6DCA73-625D-6D48-B198-7D5A30C95DE8}" destId="{1549AF4B-560E-0547-AFB1-395CA570BD68}" srcOrd="1" destOrd="0" parTransId="{D779ECBF-BA9D-B847-9EDD-2ABA48C5BB94}" sibTransId="{0792B850-B6CB-0C49-B669-AAEA5B4D09D7}"/>
    <dgm:cxn modelId="{516110F3-A8C1-A047-8BA8-7D01C0C61D6E}" type="presOf" srcId="{FC3B2A41-E2F1-F445-96FF-DB85A56EA071}" destId="{2F22BEB9-A8A2-E548-AC30-8A0DD0604F45}" srcOrd="0" destOrd="0" presId="urn:microsoft.com/office/officeart/2005/8/layout/equation2"/>
    <dgm:cxn modelId="{6689AFFD-C836-7841-BDCE-C99A2DB8C9A6}" srcId="{4F6DCA73-625D-6D48-B198-7D5A30C95DE8}" destId="{05058E5A-9BB4-D142-8E50-3BBB60F00DCC}" srcOrd="0" destOrd="0" parTransId="{9047B28F-45C1-D641-B5F0-D15224BD2B61}" sibTransId="{FC3B2A41-E2F1-F445-96FF-DB85A56EA071}"/>
    <dgm:cxn modelId="{5454E963-E518-5A45-B807-F8C5F01FC76F}" type="presParOf" srcId="{CBAC1E28-1DA0-C54F-AB67-6E1031781C2D}" destId="{478FED44-8261-4B4F-A213-9852E8EABEAF}" srcOrd="0" destOrd="0" presId="urn:microsoft.com/office/officeart/2005/8/layout/equation2"/>
    <dgm:cxn modelId="{BC64EC7E-51C4-D34A-A1B0-1912D3CCA450}" type="presParOf" srcId="{478FED44-8261-4B4F-A213-9852E8EABEAF}" destId="{287D3576-B83A-CA4A-8383-2544EC98D6D3}" srcOrd="0" destOrd="0" presId="urn:microsoft.com/office/officeart/2005/8/layout/equation2"/>
    <dgm:cxn modelId="{38020C99-857F-814A-9CB4-098954EBB8DD}" type="presParOf" srcId="{478FED44-8261-4B4F-A213-9852E8EABEAF}" destId="{FC3E4659-3B9C-2C4F-A1AE-42965B296C38}" srcOrd="1" destOrd="0" presId="urn:microsoft.com/office/officeart/2005/8/layout/equation2"/>
    <dgm:cxn modelId="{3B69DEDF-78D5-E14B-8127-4857699D620D}" type="presParOf" srcId="{478FED44-8261-4B4F-A213-9852E8EABEAF}" destId="{2F22BEB9-A8A2-E548-AC30-8A0DD0604F45}" srcOrd="2" destOrd="0" presId="urn:microsoft.com/office/officeart/2005/8/layout/equation2"/>
    <dgm:cxn modelId="{81B878E0-846F-704E-A756-18BDF0E28D47}" type="presParOf" srcId="{478FED44-8261-4B4F-A213-9852E8EABEAF}" destId="{202CC85B-7BAF-5144-8BD2-2955093CBDB0}" srcOrd="3" destOrd="0" presId="urn:microsoft.com/office/officeart/2005/8/layout/equation2"/>
    <dgm:cxn modelId="{192EC12F-B5C7-534B-94CA-A8863E34938E}" type="presParOf" srcId="{478FED44-8261-4B4F-A213-9852E8EABEAF}" destId="{8616EBBD-4C04-BE49-8E4F-F4586D6AAF21}" srcOrd="4" destOrd="0" presId="urn:microsoft.com/office/officeart/2005/8/layout/equation2"/>
    <dgm:cxn modelId="{8850199F-DE87-384F-8364-E3FB5E9E909E}" type="presParOf" srcId="{CBAC1E28-1DA0-C54F-AB67-6E1031781C2D}" destId="{EFE36C52-0AF9-C746-AA8C-479C897BFB89}" srcOrd="1" destOrd="0" presId="urn:microsoft.com/office/officeart/2005/8/layout/equation2"/>
    <dgm:cxn modelId="{D64EBC47-AD00-574F-B3F3-1EFF44950B47}" type="presParOf" srcId="{EFE36C52-0AF9-C746-AA8C-479C897BFB89}" destId="{53C82472-6A25-A94E-961C-AC8B85FF88FD}" srcOrd="0" destOrd="0" presId="urn:microsoft.com/office/officeart/2005/8/layout/equation2"/>
    <dgm:cxn modelId="{D3255C4F-A806-8F41-A51B-FA778AD774BD}" type="presParOf" srcId="{CBAC1E28-1DA0-C54F-AB67-6E1031781C2D}" destId="{15C7F9D6-B652-0E4F-B692-77A8FD6C77AF}"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992E5-3217-4B8A-8B4F-11157CF53B6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ABED383E-072C-4EB3-83B3-C68C37086D8A}">
      <dgm:prSet phldrT="[Text]"/>
      <dgm:spPr>
        <a:solidFill>
          <a:schemeClr val="bg1">
            <a:lumMod val="50000"/>
          </a:schemeClr>
        </a:solidFill>
      </dgm:spPr>
      <dgm:t>
        <a:bodyPr/>
        <a:lstStyle/>
        <a:p>
          <a:r>
            <a:rPr lang="en-GB" dirty="0">
              <a:latin typeface="+mj-lt"/>
            </a:rPr>
            <a:t>Identify the </a:t>
          </a:r>
          <a:r>
            <a:rPr lang="en-GB" b="1" dirty="0">
              <a:latin typeface="+mj-lt"/>
            </a:rPr>
            <a:t>key themes</a:t>
          </a:r>
        </a:p>
      </dgm:t>
    </dgm:pt>
    <dgm:pt modelId="{6BF7B09C-25E0-4CC8-84C4-BE6C5A14087C}" type="parTrans" cxnId="{94011403-3048-4615-BC17-6DCBF62AD998}">
      <dgm:prSet/>
      <dgm:spPr/>
      <dgm:t>
        <a:bodyPr/>
        <a:lstStyle/>
        <a:p>
          <a:endParaRPr lang="en-GB">
            <a:latin typeface="+mj-lt"/>
          </a:endParaRPr>
        </a:p>
      </dgm:t>
    </dgm:pt>
    <dgm:pt modelId="{E589792D-1122-4B6D-AE7B-F2322C971967}" type="sibTrans" cxnId="{94011403-3048-4615-BC17-6DCBF62AD998}">
      <dgm:prSet/>
      <dgm:spPr/>
      <dgm:t>
        <a:bodyPr/>
        <a:lstStyle/>
        <a:p>
          <a:endParaRPr lang="en-GB">
            <a:latin typeface="+mj-lt"/>
          </a:endParaRPr>
        </a:p>
      </dgm:t>
    </dgm:pt>
    <dgm:pt modelId="{F50D5915-E96C-46BD-B7B0-992AEAFF4B44}">
      <dgm:prSet phldrT="[Text]" custT="1"/>
      <dgm:spPr/>
      <dgm:t>
        <a:bodyPr/>
        <a:lstStyle/>
        <a:p>
          <a:r>
            <a:rPr lang="en-GB" sz="1500" dirty="0">
              <a:latin typeface="+mj-lt"/>
            </a:rPr>
            <a:t>Knowledge</a:t>
          </a:r>
        </a:p>
      </dgm:t>
    </dgm:pt>
    <dgm:pt modelId="{C74DFDFE-2E69-48CE-8C5C-783C073A87DE}" type="parTrans" cxnId="{808DB443-8DC0-4C69-83B0-5690FC4A8548}">
      <dgm:prSet/>
      <dgm:spPr/>
      <dgm:t>
        <a:bodyPr/>
        <a:lstStyle/>
        <a:p>
          <a:endParaRPr lang="en-GB">
            <a:latin typeface="+mj-lt"/>
          </a:endParaRPr>
        </a:p>
      </dgm:t>
    </dgm:pt>
    <dgm:pt modelId="{3220261D-77CB-4604-B1D5-6D0567F3EF12}" type="sibTrans" cxnId="{808DB443-8DC0-4C69-83B0-5690FC4A8548}">
      <dgm:prSet/>
      <dgm:spPr/>
      <dgm:t>
        <a:bodyPr/>
        <a:lstStyle/>
        <a:p>
          <a:endParaRPr lang="en-GB">
            <a:latin typeface="+mj-lt"/>
          </a:endParaRPr>
        </a:p>
      </dgm:t>
    </dgm:pt>
    <dgm:pt modelId="{16676D64-C857-4131-BA6E-B71A4D1DEBE5}">
      <dgm:prSet phldrT="[Text]"/>
      <dgm:spPr>
        <a:solidFill>
          <a:schemeClr val="bg1">
            <a:lumMod val="50000"/>
          </a:schemeClr>
        </a:solidFill>
        <a:ln>
          <a:solidFill>
            <a:schemeClr val="bg1">
              <a:lumMod val="50000"/>
            </a:schemeClr>
          </a:solidFill>
        </a:ln>
      </dgm:spPr>
      <dgm:t>
        <a:bodyPr/>
        <a:lstStyle/>
        <a:p>
          <a:r>
            <a:rPr lang="en-GB" dirty="0">
              <a:latin typeface="+mj-lt"/>
            </a:rPr>
            <a:t>Identify the </a:t>
          </a:r>
          <a:r>
            <a:rPr lang="en-GB" b="1" dirty="0">
              <a:latin typeface="+mj-lt"/>
            </a:rPr>
            <a:t>areas for change</a:t>
          </a:r>
        </a:p>
      </dgm:t>
    </dgm:pt>
    <dgm:pt modelId="{62C50B53-E41F-43A3-AAD7-33BE8BCBCAD6}" type="parTrans" cxnId="{C7DF0A5F-944C-4CF8-ADAB-71CDFB3B92D4}">
      <dgm:prSet/>
      <dgm:spPr/>
      <dgm:t>
        <a:bodyPr/>
        <a:lstStyle/>
        <a:p>
          <a:endParaRPr lang="en-GB">
            <a:latin typeface="+mj-lt"/>
          </a:endParaRPr>
        </a:p>
      </dgm:t>
    </dgm:pt>
    <dgm:pt modelId="{B5B7AF71-E112-45EA-A11E-753EA2269626}" type="sibTrans" cxnId="{C7DF0A5F-944C-4CF8-ADAB-71CDFB3B92D4}">
      <dgm:prSet/>
      <dgm:spPr/>
      <dgm:t>
        <a:bodyPr/>
        <a:lstStyle/>
        <a:p>
          <a:endParaRPr lang="en-GB">
            <a:latin typeface="+mj-lt"/>
          </a:endParaRPr>
        </a:p>
      </dgm:t>
    </dgm:pt>
    <dgm:pt modelId="{E715A040-AD91-4ED5-9F7E-74298C0F3FAB}">
      <dgm:prSet phldrT="[Text]" custT="1"/>
      <dgm:spPr/>
      <dgm:t>
        <a:bodyPr/>
        <a:lstStyle/>
        <a:p>
          <a:r>
            <a:rPr lang="en-GB" sz="1500" dirty="0">
              <a:latin typeface="+mj-lt"/>
            </a:rPr>
            <a:t>Overview of MH Services</a:t>
          </a:r>
        </a:p>
      </dgm:t>
    </dgm:pt>
    <dgm:pt modelId="{8B5D57BD-5BB3-4574-B309-2AFAA58BCB7D}" type="parTrans" cxnId="{2B5E228F-072D-4CFA-B228-C3FA6B2FAAAB}">
      <dgm:prSet/>
      <dgm:spPr/>
      <dgm:t>
        <a:bodyPr/>
        <a:lstStyle/>
        <a:p>
          <a:endParaRPr lang="en-GB">
            <a:latin typeface="+mj-lt"/>
          </a:endParaRPr>
        </a:p>
      </dgm:t>
    </dgm:pt>
    <dgm:pt modelId="{B4BC600A-9B5A-431F-83D7-8E3009969BFC}" type="sibTrans" cxnId="{2B5E228F-072D-4CFA-B228-C3FA6B2FAAAB}">
      <dgm:prSet/>
      <dgm:spPr/>
      <dgm:t>
        <a:bodyPr/>
        <a:lstStyle/>
        <a:p>
          <a:endParaRPr lang="en-GB">
            <a:latin typeface="+mj-lt"/>
          </a:endParaRPr>
        </a:p>
      </dgm:t>
    </dgm:pt>
    <dgm:pt modelId="{595D4969-0D8D-43D0-990D-563EDF2814B5}">
      <dgm:prSet phldrT="[Text]"/>
      <dgm:spPr>
        <a:solidFill>
          <a:schemeClr val="bg1">
            <a:lumMod val="50000"/>
          </a:schemeClr>
        </a:solidFill>
        <a:ln>
          <a:solidFill>
            <a:schemeClr val="bg1">
              <a:lumMod val="50000"/>
            </a:schemeClr>
          </a:solidFill>
        </a:ln>
      </dgm:spPr>
      <dgm:t>
        <a:bodyPr/>
        <a:lstStyle/>
        <a:p>
          <a:r>
            <a:rPr lang="en-GB" dirty="0">
              <a:latin typeface="+mj-lt"/>
            </a:rPr>
            <a:t>Identify the </a:t>
          </a:r>
          <a:r>
            <a:rPr lang="en-GB" b="1" dirty="0">
              <a:latin typeface="+mj-lt"/>
            </a:rPr>
            <a:t>high impact interventions</a:t>
          </a:r>
        </a:p>
      </dgm:t>
    </dgm:pt>
    <dgm:pt modelId="{55F298E8-DC78-4F53-80E5-DFD765E8075D}" type="parTrans" cxnId="{5D220309-F246-4D89-B139-7E962B6D0473}">
      <dgm:prSet/>
      <dgm:spPr/>
      <dgm:t>
        <a:bodyPr/>
        <a:lstStyle/>
        <a:p>
          <a:endParaRPr lang="en-GB">
            <a:latin typeface="+mj-lt"/>
          </a:endParaRPr>
        </a:p>
      </dgm:t>
    </dgm:pt>
    <dgm:pt modelId="{F0522A5A-A57D-49D8-A0E2-453195B61B68}" type="sibTrans" cxnId="{5D220309-F246-4D89-B139-7E962B6D0473}">
      <dgm:prSet/>
      <dgm:spPr/>
      <dgm:t>
        <a:bodyPr/>
        <a:lstStyle/>
        <a:p>
          <a:endParaRPr lang="en-GB">
            <a:latin typeface="+mj-lt"/>
          </a:endParaRPr>
        </a:p>
      </dgm:t>
    </dgm:pt>
    <dgm:pt modelId="{3CEA43E3-BDDE-457D-9869-BF706B08A704}">
      <dgm:prSet phldrT="[Text]" custT="1"/>
      <dgm:spPr/>
      <dgm:t>
        <a:bodyPr/>
        <a:lstStyle/>
        <a:p>
          <a:r>
            <a:rPr lang="en-GB" sz="1500" dirty="0">
              <a:latin typeface="+mj-lt"/>
            </a:rPr>
            <a:t>Fit-for-purpose</a:t>
          </a:r>
        </a:p>
      </dgm:t>
    </dgm:pt>
    <dgm:pt modelId="{32A7F695-F418-45A4-89E3-129284482034}" type="parTrans" cxnId="{D4203C9B-8623-49D5-B2D8-FB9563BF16A7}">
      <dgm:prSet/>
      <dgm:spPr/>
      <dgm:t>
        <a:bodyPr/>
        <a:lstStyle/>
        <a:p>
          <a:endParaRPr lang="en-GB">
            <a:latin typeface="+mj-lt"/>
          </a:endParaRPr>
        </a:p>
      </dgm:t>
    </dgm:pt>
    <dgm:pt modelId="{07124541-DCC2-48A5-B0DA-B92DABEA3484}" type="sibTrans" cxnId="{D4203C9B-8623-49D5-B2D8-FB9563BF16A7}">
      <dgm:prSet/>
      <dgm:spPr/>
      <dgm:t>
        <a:bodyPr/>
        <a:lstStyle/>
        <a:p>
          <a:endParaRPr lang="en-GB">
            <a:latin typeface="+mj-lt"/>
          </a:endParaRPr>
        </a:p>
      </dgm:t>
    </dgm:pt>
    <dgm:pt modelId="{A35C4948-B70C-4620-AA9F-BD780F9DD5AD}">
      <dgm:prSet phldrT="[Text]" custT="1"/>
      <dgm:spPr/>
      <dgm:t>
        <a:bodyPr/>
        <a:lstStyle/>
        <a:p>
          <a:r>
            <a:rPr lang="en-GB" sz="1500" dirty="0">
              <a:latin typeface="+mj-lt"/>
            </a:rPr>
            <a:t>Evidence</a:t>
          </a:r>
        </a:p>
      </dgm:t>
    </dgm:pt>
    <dgm:pt modelId="{081BD08E-6368-4A76-ABF2-B1D7745E6F8D}" type="parTrans" cxnId="{B456A7BA-7631-43BE-9CCB-7B4AC484898A}">
      <dgm:prSet/>
      <dgm:spPr/>
      <dgm:t>
        <a:bodyPr/>
        <a:lstStyle/>
        <a:p>
          <a:endParaRPr lang="en-GB">
            <a:latin typeface="+mj-lt"/>
          </a:endParaRPr>
        </a:p>
      </dgm:t>
    </dgm:pt>
    <dgm:pt modelId="{2DD073C6-99CC-408F-B13F-A5705AE7D562}" type="sibTrans" cxnId="{B456A7BA-7631-43BE-9CCB-7B4AC484898A}">
      <dgm:prSet/>
      <dgm:spPr/>
      <dgm:t>
        <a:bodyPr/>
        <a:lstStyle/>
        <a:p>
          <a:endParaRPr lang="en-GB">
            <a:latin typeface="+mj-lt"/>
          </a:endParaRPr>
        </a:p>
      </dgm:t>
    </dgm:pt>
    <dgm:pt modelId="{C09A7590-8B48-436D-940E-38FBC149BD51}">
      <dgm:prSet phldrT="[Text]" custT="1"/>
      <dgm:spPr/>
      <dgm:t>
        <a:bodyPr/>
        <a:lstStyle/>
        <a:p>
          <a:r>
            <a:rPr lang="en-GB" sz="1500" dirty="0">
              <a:latin typeface="+mj-lt"/>
            </a:rPr>
            <a:t>Engagement with local stakeholders</a:t>
          </a:r>
        </a:p>
      </dgm:t>
    </dgm:pt>
    <dgm:pt modelId="{D00C5EB1-04C4-4971-B5F6-D04CDBDFDDDD}" type="parTrans" cxnId="{715661AD-DC07-458A-9ACE-80321AE9B02D}">
      <dgm:prSet/>
      <dgm:spPr/>
      <dgm:t>
        <a:bodyPr/>
        <a:lstStyle/>
        <a:p>
          <a:endParaRPr lang="en-GB">
            <a:latin typeface="+mj-lt"/>
          </a:endParaRPr>
        </a:p>
      </dgm:t>
    </dgm:pt>
    <dgm:pt modelId="{A427997E-55DA-4234-906E-CC1DE237D791}" type="sibTrans" cxnId="{715661AD-DC07-458A-9ACE-80321AE9B02D}">
      <dgm:prSet/>
      <dgm:spPr/>
      <dgm:t>
        <a:bodyPr/>
        <a:lstStyle/>
        <a:p>
          <a:endParaRPr lang="en-GB">
            <a:latin typeface="+mj-lt"/>
          </a:endParaRPr>
        </a:p>
      </dgm:t>
    </dgm:pt>
    <dgm:pt modelId="{8738B3BB-B794-4CE2-9130-FC4978E5678A}">
      <dgm:prSet phldrT="[Text]" custT="1"/>
      <dgm:spPr/>
      <dgm:t>
        <a:bodyPr/>
        <a:lstStyle/>
        <a:p>
          <a:r>
            <a:rPr lang="en-GB" sz="1500" dirty="0">
              <a:latin typeface="+mj-lt"/>
            </a:rPr>
            <a:t>Overview of Community Assets</a:t>
          </a:r>
        </a:p>
      </dgm:t>
    </dgm:pt>
    <dgm:pt modelId="{3F50A473-1B3A-4557-BD1B-1FECB70BD8B6}" type="parTrans" cxnId="{31F7A8FC-57DC-45DA-A16E-63342C2187E9}">
      <dgm:prSet/>
      <dgm:spPr/>
      <dgm:t>
        <a:bodyPr/>
        <a:lstStyle/>
        <a:p>
          <a:endParaRPr lang="en-GB"/>
        </a:p>
      </dgm:t>
    </dgm:pt>
    <dgm:pt modelId="{82076104-BAFB-4304-8339-107C34E187AB}" type="sibTrans" cxnId="{31F7A8FC-57DC-45DA-A16E-63342C2187E9}">
      <dgm:prSet/>
      <dgm:spPr/>
      <dgm:t>
        <a:bodyPr/>
        <a:lstStyle/>
        <a:p>
          <a:endParaRPr lang="en-GB"/>
        </a:p>
      </dgm:t>
    </dgm:pt>
    <dgm:pt modelId="{35DEB39F-0BE1-4FD8-A35B-3B45F70F4C50}">
      <dgm:prSet phldrT="[Text]" custT="1"/>
      <dgm:spPr/>
      <dgm:t>
        <a:bodyPr/>
        <a:lstStyle/>
        <a:p>
          <a:r>
            <a:rPr lang="en-GB" sz="1500" dirty="0">
              <a:latin typeface="+mj-lt"/>
            </a:rPr>
            <a:t>Critical points of ethnic inequality in the care pathway</a:t>
          </a:r>
        </a:p>
      </dgm:t>
    </dgm:pt>
    <dgm:pt modelId="{48BB8D11-DE7D-499D-85EB-3829D480F2A1}" type="parTrans" cxnId="{1D670D6B-97DE-4BBB-A032-5D023232E3A4}">
      <dgm:prSet/>
      <dgm:spPr/>
      <dgm:t>
        <a:bodyPr/>
        <a:lstStyle/>
        <a:p>
          <a:endParaRPr lang="en-GB"/>
        </a:p>
      </dgm:t>
    </dgm:pt>
    <dgm:pt modelId="{6E3EEA08-AF0D-4DBD-B7E2-51B0068EFBA5}" type="sibTrans" cxnId="{1D670D6B-97DE-4BBB-A032-5D023232E3A4}">
      <dgm:prSet/>
      <dgm:spPr/>
      <dgm:t>
        <a:bodyPr/>
        <a:lstStyle/>
        <a:p>
          <a:endParaRPr lang="en-GB"/>
        </a:p>
      </dgm:t>
    </dgm:pt>
    <dgm:pt modelId="{027263E9-B66B-4A69-9DA7-E86C4648845A}">
      <dgm:prSet phldrT="[Text]" custT="1"/>
      <dgm:spPr/>
      <dgm:t>
        <a:bodyPr/>
        <a:lstStyle/>
        <a:p>
          <a:r>
            <a:rPr lang="en-GB" sz="1500" dirty="0">
              <a:latin typeface="+mj-lt"/>
            </a:rPr>
            <a:t>Deliverable in the local context</a:t>
          </a:r>
        </a:p>
      </dgm:t>
    </dgm:pt>
    <dgm:pt modelId="{E56AA54F-0B89-496A-B483-20ABC85079B1}" type="parTrans" cxnId="{B3DDF970-9A0D-4848-B25E-612DA6EC3B5C}">
      <dgm:prSet/>
      <dgm:spPr/>
      <dgm:t>
        <a:bodyPr/>
        <a:lstStyle/>
        <a:p>
          <a:endParaRPr lang="en-GB"/>
        </a:p>
      </dgm:t>
    </dgm:pt>
    <dgm:pt modelId="{39A9EDA4-BFBF-4248-919B-A9DCB0EDC0F1}" type="sibTrans" cxnId="{B3DDF970-9A0D-4848-B25E-612DA6EC3B5C}">
      <dgm:prSet/>
      <dgm:spPr/>
      <dgm:t>
        <a:bodyPr/>
        <a:lstStyle/>
        <a:p>
          <a:endParaRPr lang="en-GB"/>
        </a:p>
      </dgm:t>
    </dgm:pt>
    <dgm:pt modelId="{DE489CDB-88DD-4D6B-B0B5-9CD12CFF4A38}" type="pres">
      <dgm:prSet presAssocID="{FCE992E5-3217-4B8A-8B4F-11157CF53B60}" presName="rootnode" presStyleCnt="0">
        <dgm:presLayoutVars>
          <dgm:chMax/>
          <dgm:chPref/>
          <dgm:dir/>
          <dgm:animLvl val="lvl"/>
        </dgm:presLayoutVars>
      </dgm:prSet>
      <dgm:spPr/>
    </dgm:pt>
    <dgm:pt modelId="{4F9128FF-13E2-4F8C-8E89-F2A0F6A50466}" type="pres">
      <dgm:prSet presAssocID="{ABED383E-072C-4EB3-83B3-C68C37086D8A}" presName="composite" presStyleCnt="0"/>
      <dgm:spPr/>
    </dgm:pt>
    <dgm:pt modelId="{0A76B1D1-870A-4DAD-9C4B-F1E3AC35B516}" type="pres">
      <dgm:prSet presAssocID="{ABED383E-072C-4EB3-83B3-C68C37086D8A}" presName="bentUpArrow1" presStyleLbl="alignImgPlace1" presStyleIdx="0" presStyleCnt="2"/>
      <dgm:spPr>
        <a:solidFill>
          <a:schemeClr val="bg1"/>
        </a:solidFill>
        <a:ln>
          <a:solidFill>
            <a:schemeClr val="bg1">
              <a:lumMod val="50000"/>
            </a:schemeClr>
          </a:solidFill>
        </a:ln>
      </dgm:spPr>
    </dgm:pt>
    <dgm:pt modelId="{80DDFA2E-8ED1-4096-9DAD-34404FDB33A1}" type="pres">
      <dgm:prSet presAssocID="{ABED383E-072C-4EB3-83B3-C68C37086D8A}" presName="ParentText" presStyleLbl="node1" presStyleIdx="0" presStyleCnt="3">
        <dgm:presLayoutVars>
          <dgm:chMax val="1"/>
          <dgm:chPref val="1"/>
          <dgm:bulletEnabled val="1"/>
        </dgm:presLayoutVars>
      </dgm:prSet>
      <dgm:spPr/>
    </dgm:pt>
    <dgm:pt modelId="{7CF8D4AC-18CE-47DD-83B9-8D915D64843D}" type="pres">
      <dgm:prSet presAssocID="{ABED383E-072C-4EB3-83B3-C68C37086D8A}" presName="ChildText" presStyleLbl="revTx" presStyleIdx="0" presStyleCnt="3" custScaleX="260094" custLinFactNeighborX="87231" custLinFactNeighborY="757">
        <dgm:presLayoutVars>
          <dgm:chMax val="0"/>
          <dgm:chPref val="0"/>
          <dgm:bulletEnabled val="1"/>
        </dgm:presLayoutVars>
      </dgm:prSet>
      <dgm:spPr/>
    </dgm:pt>
    <dgm:pt modelId="{DA1E4161-C91E-42C1-9C21-6D4AA59414D2}" type="pres">
      <dgm:prSet presAssocID="{E589792D-1122-4B6D-AE7B-F2322C971967}" presName="sibTrans" presStyleCnt="0"/>
      <dgm:spPr/>
    </dgm:pt>
    <dgm:pt modelId="{08007CDC-D916-408E-B11A-E146D42FA054}" type="pres">
      <dgm:prSet presAssocID="{16676D64-C857-4131-BA6E-B71A4D1DEBE5}" presName="composite" presStyleCnt="0"/>
      <dgm:spPr/>
    </dgm:pt>
    <dgm:pt modelId="{D82C4515-A851-4E00-B726-E6B12C0539D1}" type="pres">
      <dgm:prSet presAssocID="{16676D64-C857-4131-BA6E-B71A4D1DEBE5}" presName="bentUpArrow1" presStyleLbl="alignImgPlace1" presStyleIdx="1" presStyleCnt="2"/>
      <dgm:spPr>
        <a:solidFill>
          <a:schemeClr val="bg1"/>
        </a:solidFill>
        <a:ln>
          <a:solidFill>
            <a:schemeClr val="bg1">
              <a:lumMod val="50000"/>
            </a:schemeClr>
          </a:solidFill>
        </a:ln>
      </dgm:spPr>
    </dgm:pt>
    <dgm:pt modelId="{9A4AB8BD-D0BE-4A44-9AA3-82A241C511FB}" type="pres">
      <dgm:prSet presAssocID="{16676D64-C857-4131-BA6E-B71A4D1DEBE5}" presName="ParentText" presStyleLbl="node1" presStyleIdx="1" presStyleCnt="3">
        <dgm:presLayoutVars>
          <dgm:chMax val="1"/>
          <dgm:chPref val="1"/>
          <dgm:bulletEnabled val="1"/>
        </dgm:presLayoutVars>
      </dgm:prSet>
      <dgm:spPr/>
    </dgm:pt>
    <dgm:pt modelId="{7B465F58-BAD4-4E2B-876E-D96B4736C832}" type="pres">
      <dgm:prSet presAssocID="{16676D64-C857-4131-BA6E-B71A4D1DEBE5}" presName="ChildText" presStyleLbl="revTx" presStyleIdx="1" presStyleCnt="3" custScaleX="317712" custLinFactX="19059" custLinFactNeighborX="100000" custLinFactNeighborY="-3997">
        <dgm:presLayoutVars>
          <dgm:chMax val="0"/>
          <dgm:chPref val="0"/>
          <dgm:bulletEnabled val="1"/>
        </dgm:presLayoutVars>
      </dgm:prSet>
      <dgm:spPr/>
    </dgm:pt>
    <dgm:pt modelId="{B19D62F0-04A2-40B7-8CA0-BDC6496D0BDD}" type="pres">
      <dgm:prSet presAssocID="{B5B7AF71-E112-45EA-A11E-753EA2269626}" presName="sibTrans" presStyleCnt="0"/>
      <dgm:spPr/>
    </dgm:pt>
    <dgm:pt modelId="{D6F36ED0-FF4F-4129-8572-79AD7F0CA7DA}" type="pres">
      <dgm:prSet presAssocID="{595D4969-0D8D-43D0-990D-563EDF2814B5}" presName="composite" presStyleCnt="0"/>
      <dgm:spPr/>
    </dgm:pt>
    <dgm:pt modelId="{047E0BC8-026B-45CB-9430-E76970E897E8}" type="pres">
      <dgm:prSet presAssocID="{595D4969-0D8D-43D0-990D-563EDF2814B5}" presName="ParentText" presStyleLbl="node1" presStyleIdx="2" presStyleCnt="3">
        <dgm:presLayoutVars>
          <dgm:chMax val="1"/>
          <dgm:chPref val="1"/>
          <dgm:bulletEnabled val="1"/>
        </dgm:presLayoutVars>
      </dgm:prSet>
      <dgm:spPr/>
    </dgm:pt>
    <dgm:pt modelId="{7B8E8BF1-8487-4717-8058-32629BE74DC2}" type="pres">
      <dgm:prSet presAssocID="{595D4969-0D8D-43D0-990D-563EDF2814B5}" presName="FinalChildText" presStyleLbl="revTx" presStyleIdx="2" presStyleCnt="3" custScaleX="190707" custScaleY="70710" custLinFactNeighborX="54078" custLinFactNeighborY="-3727">
        <dgm:presLayoutVars>
          <dgm:chMax val="0"/>
          <dgm:chPref val="0"/>
          <dgm:bulletEnabled val="1"/>
        </dgm:presLayoutVars>
      </dgm:prSet>
      <dgm:spPr/>
    </dgm:pt>
  </dgm:ptLst>
  <dgm:cxnLst>
    <dgm:cxn modelId="{94011403-3048-4615-BC17-6DCBF62AD998}" srcId="{FCE992E5-3217-4B8A-8B4F-11157CF53B60}" destId="{ABED383E-072C-4EB3-83B3-C68C37086D8A}" srcOrd="0" destOrd="0" parTransId="{6BF7B09C-25E0-4CC8-84C4-BE6C5A14087C}" sibTransId="{E589792D-1122-4B6D-AE7B-F2322C971967}"/>
    <dgm:cxn modelId="{5D220309-F246-4D89-B139-7E962B6D0473}" srcId="{FCE992E5-3217-4B8A-8B4F-11157CF53B60}" destId="{595D4969-0D8D-43D0-990D-563EDF2814B5}" srcOrd="2" destOrd="0" parTransId="{55F298E8-DC78-4F53-80E5-DFD765E8075D}" sibTransId="{F0522A5A-A57D-49D8-A0E2-453195B61B68}"/>
    <dgm:cxn modelId="{C34F8A37-C6A9-432D-BBCE-75A107CBA69F}" type="presOf" srcId="{ABED383E-072C-4EB3-83B3-C68C37086D8A}" destId="{80DDFA2E-8ED1-4096-9DAD-34404FDB33A1}" srcOrd="0" destOrd="0" presId="urn:microsoft.com/office/officeart/2005/8/layout/StepDownProcess"/>
    <dgm:cxn modelId="{C7DF0A5F-944C-4CF8-ADAB-71CDFB3B92D4}" srcId="{FCE992E5-3217-4B8A-8B4F-11157CF53B60}" destId="{16676D64-C857-4131-BA6E-B71A4D1DEBE5}" srcOrd="1" destOrd="0" parTransId="{62C50B53-E41F-43A3-AAD7-33BE8BCBCAD6}" sibTransId="{B5B7AF71-E112-45EA-A11E-753EA2269626}"/>
    <dgm:cxn modelId="{808DB443-8DC0-4C69-83B0-5690FC4A8548}" srcId="{ABED383E-072C-4EB3-83B3-C68C37086D8A}" destId="{F50D5915-E96C-46BD-B7B0-992AEAFF4B44}" srcOrd="0" destOrd="0" parTransId="{C74DFDFE-2E69-48CE-8C5C-783C073A87DE}" sibTransId="{3220261D-77CB-4604-B1D5-6D0567F3EF12}"/>
    <dgm:cxn modelId="{79CF4044-93F8-4E38-AF48-F3016029E074}" type="presOf" srcId="{E715A040-AD91-4ED5-9F7E-74298C0F3FAB}" destId="{7B465F58-BAD4-4E2B-876E-D96B4736C832}" srcOrd="0" destOrd="0" presId="urn:microsoft.com/office/officeart/2005/8/layout/StepDownProcess"/>
    <dgm:cxn modelId="{1D670D6B-97DE-4BBB-A032-5D023232E3A4}" srcId="{16676D64-C857-4131-BA6E-B71A4D1DEBE5}" destId="{35DEB39F-0BE1-4FD8-A35B-3B45F70F4C50}" srcOrd="2" destOrd="0" parTransId="{48BB8D11-DE7D-499D-85EB-3829D480F2A1}" sibTransId="{6E3EEA08-AF0D-4DBD-B7E2-51B0068EFBA5}"/>
    <dgm:cxn modelId="{B3DDF970-9A0D-4848-B25E-612DA6EC3B5C}" srcId="{595D4969-0D8D-43D0-990D-563EDF2814B5}" destId="{027263E9-B66B-4A69-9DA7-E86C4648845A}" srcOrd="1" destOrd="0" parTransId="{E56AA54F-0B89-496A-B483-20ABC85079B1}" sibTransId="{39A9EDA4-BFBF-4248-919B-A9DCB0EDC0F1}"/>
    <dgm:cxn modelId="{169D5877-24C2-4FE8-BF17-BD1272DBE08D}" type="presOf" srcId="{C09A7590-8B48-436D-940E-38FBC149BD51}" destId="{7CF8D4AC-18CE-47DD-83B9-8D915D64843D}" srcOrd="0" destOrd="2" presId="urn:microsoft.com/office/officeart/2005/8/layout/StepDownProcess"/>
    <dgm:cxn modelId="{CD77A07A-5F24-4C2D-BD71-1A902C5B477D}" type="presOf" srcId="{F50D5915-E96C-46BD-B7B0-992AEAFF4B44}" destId="{7CF8D4AC-18CE-47DD-83B9-8D915D64843D}" srcOrd="0" destOrd="0" presId="urn:microsoft.com/office/officeart/2005/8/layout/StepDownProcess"/>
    <dgm:cxn modelId="{B9FB567F-436C-4C0F-B9BF-4BB836E49883}" type="presOf" srcId="{027263E9-B66B-4A69-9DA7-E86C4648845A}" destId="{7B8E8BF1-8487-4717-8058-32629BE74DC2}" srcOrd="0" destOrd="1" presId="urn:microsoft.com/office/officeart/2005/8/layout/StepDownProcess"/>
    <dgm:cxn modelId="{EF58CD87-C406-46B5-8040-5AF95DB61871}" type="presOf" srcId="{16676D64-C857-4131-BA6E-B71A4D1DEBE5}" destId="{9A4AB8BD-D0BE-4A44-9AA3-82A241C511FB}" srcOrd="0" destOrd="0" presId="urn:microsoft.com/office/officeart/2005/8/layout/StepDownProcess"/>
    <dgm:cxn modelId="{2B5E228F-072D-4CFA-B228-C3FA6B2FAAAB}" srcId="{16676D64-C857-4131-BA6E-B71A4D1DEBE5}" destId="{E715A040-AD91-4ED5-9F7E-74298C0F3FAB}" srcOrd="0" destOrd="0" parTransId="{8B5D57BD-5BB3-4574-B309-2AFAA58BCB7D}" sibTransId="{B4BC600A-9B5A-431F-83D7-8E3009969BFC}"/>
    <dgm:cxn modelId="{D4203C9B-8623-49D5-B2D8-FB9563BF16A7}" srcId="{595D4969-0D8D-43D0-990D-563EDF2814B5}" destId="{3CEA43E3-BDDE-457D-9869-BF706B08A704}" srcOrd="0" destOrd="0" parTransId="{32A7F695-F418-45A4-89E3-129284482034}" sibTransId="{07124541-DCC2-48A5-B0DA-B92DABEA3484}"/>
    <dgm:cxn modelId="{824613A7-4455-4BCE-83BD-B698DC4C3789}" type="presOf" srcId="{3CEA43E3-BDDE-457D-9869-BF706B08A704}" destId="{7B8E8BF1-8487-4717-8058-32629BE74DC2}" srcOrd="0" destOrd="0" presId="urn:microsoft.com/office/officeart/2005/8/layout/StepDownProcess"/>
    <dgm:cxn modelId="{715661AD-DC07-458A-9ACE-80321AE9B02D}" srcId="{ABED383E-072C-4EB3-83B3-C68C37086D8A}" destId="{C09A7590-8B48-436D-940E-38FBC149BD51}" srcOrd="2" destOrd="0" parTransId="{D00C5EB1-04C4-4971-B5F6-D04CDBDFDDDD}" sibTransId="{A427997E-55DA-4234-906E-CC1DE237D791}"/>
    <dgm:cxn modelId="{B456A7BA-7631-43BE-9CCB-7B4AC484898A}" srcId="{ABED383E-072C-4EB3-83B3-C68C37086D8A}" destId="{A35C4948-B70C-4620-AA9F-BD780F9DD5AD}" srcOrd="1" destOrd="0" parTransId="{081BD08E-6368-4A76-ABF2-B1D7745E6F8D}" sibTransId="{2DD073C6-99CC-408F-B13F-A5705AE7D562}"/>
    <dgm:cxn modelId="{84E476D9-314E-4F3C-A73F-3E464EF245AA}" type="presOf" srcId="{8738B3BB-B794-4CE2-9130-FC4978E5678A}" destId="{7B465F58-BAD4-4E2B-876E-D96B4736C832}" srcOrd="0" destOrd="1" presId="urn:microsoft.com/office/officeart/2005/8/layout/StepDownProcess"/>
    <dgm:cxn modelId="{951489EF-9677-44FF-98DE-2A57AEAE88E7}" type="presOf" srcId="{A35C4948-B70C-4620-AA9F-BD780F9DD5AD}" destId="{7CF8D4AC-18CE-47DD-83B9-8D915D64843D}" srcOrd="0" destOrd="1" presId="urn:microsoft.com/office/officeart/2005/8/layout/StepDownProcess"/>
    <dgm:cxn modelId="{065475F7-E067-4389-99E4-BC68E07B889F}" type="presOf" srcId="{35DEB39F-0BE1-4FD8-A35B-3B45F70F4C50}" destId="{7B465F58-BAD4-4E2B-876E-D96B4736C832}" srcOrd="0" destOrd="2" presId="urn:microsoft.com/office/officeart/2005/8/layout/StepDownProcess"/>
    <dgm:cxn modelId="{6D1D03FA-AF9A-45F0-8AE3-8E00230181CB}" type="presOf" srcId="{595D4969-0D8D-43D0-990D-563EDF2814B5}" destId="{047E0BC8-026B-45CB-9430-E76970E897E8}" srcOrd="0" destOrd="0" presId="urn:microsoft.com/office/officeart/2005/8/layout/StepDownProcess"/>
    <dgm:cxn modelId="{31F7A8FC-57DC-45DA-A16E-63342C2187E9}" srcId="{16676D64-C857-4131-BA6E-B71A4D1DEBE5}" destId="{8738B3BB-B794-4CE2-9130-FC4978E5678A}" srcOrd="1" destOrd="0" parTransId="{3F50A473-1B3A-4557-BD1B-1FECB70BD8B6}" sibTransId="{82076104-BAFB-4304-8339-107C34E187AB}"/>
    <dgm:cxn modelId="{26C9C5FD-9CB8-4CCA-B262-EB3FC9ED535E}" type="presOf" srcId="{FCE992E5-3217-4B8A-8B4F-11157CF53B60}" destId="{DE489CDB-88DD-4D6B-B0B5-9CD12CFF4A38}" srcOrd="0" destOrd="0" presId="urn:microsoft.com/office/officeart/2005/8/layout/StepDownProcess"/>
    <dgm:cxn modelId="{A774537E-DD23-4B86-9D81-448FD3B6F0F6}" type="presParOf" srcId="{DE489CDB-88DD-4D6B-B0B5-9CD12CFF4A38}" destId="{4F9128FF-13E2-4F8C-8E89-F2A0F6A50466}" srcOrd="0" destOrd="0" presId="urn:microsoft.com/office/officeart/2005/8/layout/StepDownProcess"/>
    <dgm:cxn modelId="{2BBF1ABA-A4EA-4188-BE55-81A369165AA1}" type="presParOf" srcId="{4F9128FF-13E2-4F8C-8E89-F2A0F6A50466}" destId="{0A76B1D1-870A-4DAD-9C4B-F1E3AC35B516}" srcOrd="0" destOrd="0" presId="urn:microsoft.com/office/officeart/2005/8/layout/StepDownProcess"/>
    <dgm:cxn modelId="{FFF4DCBC-5CA7-44E1-B985-744057C7E59A}" type="presParOf" srcId="{4F9128FF-13E2-4F8C-8E89-F2A0F6A50466}" destId="{80DDFA2E-8ED1-4096-9DAD-34404FDB33A1}" srcOrd="1" destOrd="0" presId="urn:microsoft.com/office/officeart/2005/8/layout/StepDownProcess"/>
    <dgm:cxn modelId="{F5877B10-CE12-42D3-A665-559430070982}" type="presParOf" srcId="{4F9128FF-13E2-4F8C-8E89-F2A0F6A50466}" destId="{7CF8D4AC-18CE-47DD-83B9-8D915D64843D}" srcOrd="2" destOrd="0" presId="urn:microsoft.com/office/officeart/2005/8/layout/StepDownProcess"/>
    <dgm:cxn modelId="{9B270887-4C7B-4437-8E75-1C9D30D3A1FC}" type="presParOf" srcId="{DE489CDB-88DD-4D6B-B0B5-9CD12CFF4A38}" destId="{DA1E4161-C91E-42C1-9C21-6D4AA59414D2}" srcOrd="1" destOrd="0" presId="urn:microsoft.com/office/officeart/2005/8/layout/StepDownProcess"/>
    <dgm:cxn modelId="{C7AD2213-8ABA-4388-9004-DEC248D2BD5A}" type="presParOf" srcId="{DE489CDB-88DD-4D6B-B0B5-9CD12CFF4A38}" destId="{08007CDC-D916-408E-B11A-E146D42FA054}" srcOrd="2" destOrd="0" presId="urn:microsoft.com/office/officeart/2005/8/layout/StepDownProcess"/>
    <dgm:cxn modelId="{B93A4E4A-BAF0-4602-AC70-AAFE0CB2D48F}" type="presParOf" srcId="{08007CDC-D916-408E-B11A-E146D42FA054}" destId="{D82C4515-A851-4E00-B726-E6B12C0539D1}" srcOrd="0" destOrd="0" presId="urn:microsoft.com/office/officeart/2005/8/layout/StepDownProcess"/>
    <dgm:cxn modelId="{8F3689FF-D837-4CC1-BE41-69EE828E2AED}" type="presParOf" srcId="{08007CDC-D916-408E-B11A-E146D42FA054}" destId="{9A4AB8BD-D0BE-4A44-9AA3-82A241C511FB}" srcOrd="1" destOrd="0" presId="urn:microsoft.com/office/officeart/2005/8/layout/StepDownProcess"/>
    <dgm:cxn modelId="{3EDFD943-65E2-4E47-9922-EC6A7CBAA8CF}" type="presParOf" srcId="{08007CDC-D916-408E-B11A-E146D42FA054}" destId="{7B465F58-BAD4-4E2B-876E-D96B4736C832}" srcOrd="2" destOrd="0" presId="urn:microsoft.com/office/officeart/2005/8/layout/StepDownProcess"/>
    <dgm:cxn modelId="{6A3B9FDD-B1C0-4D0A-B7AC-3A50272111A8}" type="presParOf" srcId="{DE489CDB-88DD-4D6B-B0B5-9CD12CFF4A38}" destId="{B19D62F0-04A2-40B7-8CA0-BDC6496D0BDD}" srcOrd="3" destOrd="0" presId="urn:microsoft.com/office/officeart/2005/8/layout/StepDownProcess"/>
    <dgm:cxn modelId="{737C6BE3-E581-454A-B460-DD9FF508E4D1}" type="presParOf" srcId="{DE489CDB-88DD-4D6B-B0B5-9CD12CFF4A38}" destId="{D6F36ED0-FF4F-4129-8572-79AD7F0CA7DA}" srcOrd="4" destOrd="0" presId="urn:microsoft.com/office/officeart/2005/8/layout/StepDownProcess"/>
    <dgm:cxn modelId="{50E3F5E9-8AC3-47DF-A920-0C49AE6EE03B}" type="presParOf" srcId="{D6F36ED0-FF4F-4129-8572-79AD7F0CA7DA}" destId="{047E0BC8-026B-45CB-9430-E76970E897E8}" srcOrd="0" destOrd="0" presId="urn:microsoft.com/office/officeart/2005/8/layout/StepDownProcess"/>
    <dgm:cxn modelId="{9ED472DE-7C6B-4CC4-AD46-1A786EDE3725}" type="presParOf" srcId="{D6F36ED0-FF4F-4129-8572-79AD7F0CA7DA}" destId="{7B8E8BF1-8487-4717-8058-32629BE74DC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D3576-B83A-CA4A-8383-2544EC98D6D3}">
      <dsp:nvSpPr>
        <dsp:cNvPr id="0" name=""/>
        <dsp:cNvSpPr/>
      </dsp:nvSpPr>
      <dsp:spPr>
        <a:xfrm>
          <a:off x="1192391" y="1122763"/>
          <a:ext cx="1354770" cy="1354770"/>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b="1" kern="1200" dirty="0">
              <a:solidFill>
                <a:schemeClr val="bg1"/>
              </a:solidFill>
              <a:latin typeface="+mj-lt"/>
            </a:rPr>
            <a:t>No care</a:t>
          </a:r>
        </a:p>
      </dsp:txBody>
      <dsp:txXfrm>
        <a:off x="1390792" y="1321164"/>
        <a:ext cx="957968" cy="957968"/>
      </dsp:txXfrm>
    </dsp:sp>
    <dsp:sp modelId="{2F22BEB9-A8A2-E548-AC30-8A0DD0604F45}">
      <dsp:nvSpPr>
        <dsp:cNvPr id="0" name=""/>
        <dsp:cNvSpPr/>
      </dsp:nvSpPr>
      <dsp:spPr>
        <a:xfrm>
          <a:off x="2623347" y="1414031"/>
          <a:ext cx="785766" cy="785766"/>
        </a:xfrm>
        <a:prstGeom prst="mathPlus">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727500" y="1714508"/>
        <a:ext cx="577460" cy="184812"/>
      </dsp:txXfrm>
    </dsp:sp>
    <dsp:sp modelId="{8616EBBD-4C04-BE49-8E4F-F4586D6AAF21}">
      <dsp:nvSpPr>
        <dsp:cNvPr id="0" name=""/>
        <dsp:cNvSpPr/>
      </dsp:nvSpPr>
      <dsp:spPr>
        <a:xfrm>
          <a:off x="3628050" y="1100748"/>
          <a:ext cx="1354770" cy="1354770"/>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b="1" kern="1200" dirty="0">
              <a:solidFill>
                <a:schemeClr val="bg1"/>
              </a:solidFill>
              <a:latin typeface="+mj-lt"/>
            </a:rPr>
            <a:t>Toxic care</a:t>
          </a:r>
        </a:p>
      </dsp:txBody>
      <dsp:txXfrm>
        <a:off x="3826451" y="1299149"/>
        <a:ext cx="957968" cy="957968"/>
      </dsp:txXfrm>
    </dsp:sp>
    <dsp:sp modelId="{EFE36C52-0AF9-C746-AA8C-479C897BFB89}">
      <dsp:nvSpPr>
        <dsp:cNvPr id="0" name=""/>
        <dsp:cNvSpPr/>
      </dsp:nvSpPr>
      <dsp:spPr>
        <a:xfrm rot="58890">
          <a:off x="5296350" y="1583473"/>
          <a:ext cx="989921" cy="503974"/>
        </a:xfrm>
        <a:prstGeom prst="rightArrow">
          <a:avLst>
            <a:gd name="adj1" fmla="val 60000"/>
            <a:gd name="adj2" fmla="val 50000"/>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296361" y="1682973"/>
        <a:ext cx="838729" cy="302384"/>
      </dsp:txXfrm>
    </dsp:sp>
    <dsp:sp modelId="{15C7F9D6-B652-0E4F-B692-77A8FD6C77AF}">
      <dsp:nvSpPr>
        <dsp:cNvPr id="0" name=""/>
        <dsp:cNvSpPr/>
      </dsp:nvSpPr>
      <dsp:spPr>
        <a:xfrm>
          <a:off x="6552511" y="629938"/>
          <a:ext cx="2528759" cy="2480448"/>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mj-lt"/>
            </a:rPr>
            <a:t>Poor care</a:t>
          </a:r>
        </a:p>
        <a:p>
          <a:pPr marL="0" lvl="0" indent="0" algn="ctr" defTabSz="889000">
            <a:lnSpc>
              <a:spcPct val="90000"/>
            </a:lnSpc>
            <a:spcBef>
              <a:spcPct val="0"/>
            </a:spcBef>
            <a:spcAft>
              <a:spcPct val="35000"/>
            </a:spcAft>
            <a:buNone/>
          </a:pPr>
          <a:r>
            <a:rPr lang="en-GB" sz="1600" kern="1200" dirty="0">
              <a:solidFill>
                <a:schemeClr val="bg1"/>
              </a:solidFill>
              <a:latin typeface="+mj-lt"/>
            </a:rPr>
            <a:t>Quality</a:t>
          </a:r>
        </a:p>
        <a:p>
          <a:pPr marL="0" lvl="0" indent="0" algn="ctr" defTabSz="889000">
            <a:lnSpc>
              <a:spcPct val="90000"/>
            </a:lnSpc>
            <a:spcBef>
              <a:spcPct val="0"/>
            </a:spcBef>
            <a:spcAft>
              <a:spcPct val="35000"/>
            </a:spcAft>
            <a:buNone/>
          </a:pPr>
          <a:r>
            <a:rPr lang="en-GB" sz="1600" kern="1200" dirty="0">
              <a:solidFill>
                <a:schemeClr val="bg1"/>
              </a:solidFill>
              <a:latin typeface="+mj-lt"/>
            </a:rPr>
            <a:t>Patient safety</a:t>
          </a:r>
        </a:p>
      </dsp:txBody>
      <dsp:txXfrm>
        <a:off x="6922839" y="993191"/>
        <a:ext cx="1788103" cy="1753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6B1D1-870A-4DAD-9C4B-F1E3AC35B516}">
      <dsp:nvSpPr>
        <dsp:cNvPr id="0" name=""/>
        <dsp:cNvSpPr/>
      </dsp:nvSpPr>
      <dsp:spPr>
        <a:xfrm rot="5400000">
          <a:off x="1257987" y="1534334"/>
          <a:ext cx="1356986" cy="1544881"/>
        </a:xfrm>
        <a:prstGeom prst="bentUpArrow">
          <a:avLst>
            <a:gd name="adj1" fmla="val 32840"/>
            <a:gd name="adj2" fmla="val 25000"/>
            <a:gd name="adj3" fmla="val 35780"/>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DDFA2E-8ED1-4096-9DAD-34404FDB33A1}">
      <dsp:nvSpPr>
        <dsp:cNvPr id="0" name=""/>
        <dsp:cNvSpPr/>
      </dsp:nvSpPr>
      <dsp:spPr>
        <a:xfrm>
          <a:off x="898468" y="30087"/>
          <a:ext cx="2284367" cy="1598982"/>
        </a:xfrm>
        <a:prstGeom prst="roundRect">
          <a:avLst>
            <a:gd name="adj" fmla="val 1667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key themes</a:t>
          </a:r>
        </a:p>
      </dsp:txBody>
      <dsp:txXfrm>
        <a:off x="976538" y="108157"/>
        <a:ext cx="2128227" cy="1442842"/>
      </dsp:txXfrm>
    </dsp:sp>
    <dsp:sp modelId="{7CF8D4AC-18CE-47DD-83B9-8D915D64843D}">
      <dsp:nvSpPr>
        <dsp:cNvPr id="0" name=""/>
        <dsp:cNvSpPr/>
      </dsp:nvSpPr>
      <dsp:spPr>
        <a:xfrm>
          <a:off x="3302192" y="192370"/>
          <a:ext cx="4321282" cy="129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Knowledge</a:t>
          </a:r>
        </a:p>
        <a:p>
          <a:pPr marL="114300" lvl="1" indent="-114300" algn="l" defTabSz="666750">
            <a:lnSpc>
              <a:spcPct val="90000"/>
            </a:lnSpc>
            <a:spcBef>
              <a:spcPct val="0"/>
            </a:spcBef>
            <a:spcAft>
              <a:spcPct val="15000"/>
            </a:spcAft>
            <a:buChar char="•"/>
          </a:pPr>
          <a:r>
            <a:rPr lang="en-GB" sz="1500" kern="1200" dirty="0">
              <a:latin typeface="+mj-lt"/>
            </a:rPr>
            <a:t>Evidence</a:t>
          </a:r>
        </a:p>
        <a:p>
          <a:pPr marL="114300" lvl="1" indent="-114300" algn="l" defTabSz="666750">
            <a:lnSpc>
              <a:spcPct val="90000"/>
            </a:lnSpc>
            <a:spcBef>
              <a:spcPct val="0"/>
            </a:spcBef>
            <a:spcAft>
              <a:spcPct val="15000"/>
            </a:spcAft>
            <a:buChar char="•"/>
          </a:pPr>
          <a:r>
            <a:rPr lang="en-GB" sz="1500" kern="1200" dirty="0">
              <a:latin typeface="+mj-lt"/>
            </a:rPr>
            <a:t>Engagement with local stakeholders</a:t>
          </a:r>
        </a:p>
      </dsp:txBody>
      <dsp:txXfrm>
        <a:off x="3302192" y="192370"/>
        <a:ext cx="4321282" cy="1292368"/>
      </dsp:txXfrm>
    </dsp:sp>
    <dsp:sp modelId="{D82C4515-A851-4E00-B726-E6B12C0539D1}">
      <dsp:nvSpPr>
        <dsp:cNvPr id="0" name=""/>
        <dsp:cNvSpPr/>
      </dsp:nvSpPr>
      <dsp:spPr>
        <a:xfrm rot="5400000">
          <a:off x="3790334" y="3330520"/>
          <a:ext cx="1356986" cy="1544881"/>
        </a:xfrm>
        <a:prstGeom prst="bentUpArrow">
          <a:avLst>
            <a:gd name="adj1" fmla="val 32840"/>
            <a:gd name="adj2" fmla="val 25000"/>
            <a:gd name="adj3" fmla="val 35780"/>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9A4AB8BD-D0BE-4A44-9AA3-82A241C511FB}">
      <dsp:nvSpPr>
        <dsp:cNvPr id="0" name=""/>
        <dsp:cNvSpPr/>
      </dsp:nvSpPr>
      <dsp:spPr>
        <a:xfrm>
          <a:off x="3430815" y="1826273"/>
          <a:ext cx="2284367" cy="1598982"/>
        </a:xfrm>
        <a:prstGeom prst="roundRect">
          <a:avLst>
            <a:gd name="adj" fmla="val 1667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areas for change</a:t>
          </a:r>
        </a:p>
      </dsp:txBody>
      <dsp:txXfrm>
        <a:off x="3508885" y="1904343"/>
        <a:ext cx="2128227" cy="1442842"/>
      </dsp:txXfrm>
    </dsp:sp>
    <dsp:sp modelId="{7B465F58-BAD4-4E2B-876E-D96B4736C832}">
      <dsp:nvSpPr>
        <dsp:cNvPr id="0" name=""/>
        <dsp:cNvSpPr/>
      </dsp:nvSpPr>
      <dsp:spPr>
        <a:xfrm>
          <a:off x="5884698" y="1927116"/>
          <a:ext cx="5278565" cy="129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Overview of MH Services</a:t>
          </a:r>
        </a:p>
        <a:p>
          <a:pPr marL="114300" lvl="1" indent="-114300" algn="l" defTabSz="666750">
            <a:lnSpc>
              <a:spcPct val="90000"/>
            </a:lnSpc>
            <a:spcBef>
              <a:spcPct val="0"/>
            </a:spcBef>
            <a:spcAft>
              <a:spcPct val="15000"/>
            </a:spcAft>
            <a:buChar char="•"/>
          </a:pPr>
          <a:r>
            <a:rPr lang="en-GB" sz="1500" kern="1200" dirty="0">
              <a:latin typeface="+mj-lt"/>
            </a:rPr>
            <a:t>Overview of Community Assets</a:t>
          </a:r>
        </a:p>
        <a:p>
          <a:pPr marL="114300" lvl="1" indent="-114300" algn="l" defTabSz="666750">
            <a:lnSpc>
              <a:spcPct val="90000"/>
            </a:lnSpc>
            <a:spcBef>
              <a:spcPct val="0"/>
            </a:spcBef>
            <a:spcAft>
              <a:spcPct val="15000"/>
            </a:spcAft>
            <a:buChar char="•"/>
          </a:pPr>
          <a:r>
            <a:rPr lang="en-GB" sz="1500" kern="1200" dirty="0">
              <a:latin typeface="+mj-lt"/>
            </a:rPr>
            <a:t>Critical points of ethnic inequality in the care pathway</a:t>
          </a:r>
        </a:p>
      </dsp:txBody>
      <dsp:txXfrm>
        <a:off x="5884698" y="1927116"/>
        <a:ext cx="5278565" cy="1292368"/>
      </dsp:txXfrm>
    </dsp:sp>
    <dsp:sp modelId="{047E0BC8-026B-45CB-9430-E76970E897E8}">
      <dsp:nvSpPr>
        <dsp:cNvPr id="0" name=""/>
        <dsp:cNvSpPr/>
      </dsp:nvSpPr>
      <dsp:spPr>
        <a:xfrm>
          <a:off x="5963162" y="3622458"/>
          <a:ext cx="2284367" cy="1598982"/>
        </a:xfrm>
        <a:prstGeom prst="roundRect">
          <a:avLst>
            <a:gd name="adj" fmla="val 1667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Identify the </a:t>
          </a:r>
          <a:r>
            <a:rPr lang="en-GB" sz="2800" b="1" kern="1200" dirty="0">
              <a:latin typeface="+mj-lt"/>
            </a:rPr>
            <a:t>high impact interventions</a:t>
          </a:r>
        </a:p>
      </dsp:txBody>
      <dsp:txXfrm>
        <a:off x="6041232" y="3700528"/>
        <a:ext cx="2128227" cy="1442842"/>
      </dsp:txXfrm>
    </dsp:sp>
    <dsp:sp modelId="{7B8E8BF1-8487-4717-8058-32629BE74DC2}">
      <dsp:nvSpPr>
        <dsp:cNvPr id="0" name=""/>
        <dsp:cNvSpPr/>
      </dsp:nvSpPr>
      <dsp:spPr>
        <a:xfrm>
          <a:off x="8392480" y="3916058"/>
          <a:ext cx="3168465" cy="91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mj-lt"/>
            </a:rPr>
            <a:t>Fit-for-purpose</a:t>
          </a:r>
        </a:p>
        <a:p>
          <a:pPr marL="114300" lvl="1" indent="-114300" algn="l" defTabSz="666750">
            <a:lnSpc>
              <a:spcPct val="90000"/>
            </a:lnSpc>
            <a:spcBef>
              <a:spcPct val="0"/>
            </a:spcBef>
            <a:spcAft>
              <a:spcPct val="15000"/>
            </a:spcAft>
            <a:buChar char="•"/>
          </a:pPr>
          <a:r>
            <a:rPr lang="en-GB" sz="1500" kern="1200" dirty="0">
              <a:latin typeface="+mj-lt"/>
            </a:rPr>
            <a:t>Deliverable in the local context</a:t>
          </a:r>
        </a:p>
      </dsp:txBody>
      <dsp:txXfrm>
        <a:off x="8392480" y="3916058"/>
        <a:ext cx="3168465" cy="9138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4F2A-485B-F54A-B735-F8A0BAE4B252}"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F4D6D-1ECC-D74C-8DEA-DC27188C77E8}" type="slidenum">
              <a:rPr lang="en-US" smtClean="0"/>
              <a:t>‹#›</a:t>
            </a:fld>
            <a:endParaRPr lang="en-US"/>
          </a:p>
        </p:txBody>
      </p:sp>
    </p:spTree>
    <p:extLst>
      <p:ext uri="{BB962C8B-B14F-4D97-AF65-F5344CB8AC3E}">
        <p14:creationId xmlns:p14="http://schemas.microsoft.com/office/powerpoint/2010/main" val="324724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2</a:t>
            </a:fld>
            <a:endParaRPr lang="en-US"/>
          </a:p>
        </p:txBody>
      </p:sp>
    </p:spTree>
    <p:extLst>
      <p:ext uri="{BB962C8B-B14F-4D97-AF65-F5344CB8AC3E}">
        <p14:creationId xmlns:p14="http://schemas.microsoft.com/office/powerpoint/2010/main" val="110578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8</a:t>
            </a:fld>
            <a:endParaRPr lang="en-US"/>
          </a:p>
        </p:txBody>
      </p:sp>
    </p:spTree>
    <p:extLst>
      <p:ext uri="{BB962C8B-B14F-4D97-AF65-F5344CB8AC3E}">
        <p14:creationId xmlns:p14="http://schemas.microsoft.com/office/powerpoint/2010/main" val="89284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Sashi</a:t>
            </a:r>
            <a:r>
              <a:rPr lang="en-US"/>
              <a:t> – outline process of taking EMHIP from evidence base to development of interventions</a:t>
            </a:r>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9</a:t>
            </a:fld>
            <a:endParaRPr lang="en-US"/>
          </a:p>
        </p:txBody>
      </p:sp>
    </p:spTree>
    <p:extLst>
      <p:ext uri="{BB962C8B-B14F-4D97-AF65-F5344CB8AC3E}">
        <p14:creationId xmlns:p14="http://schemas.microsoft.com/office/powerpoint/2010/main" val="263551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Sashi</a:t>
            </a:r>
            <a:r>
              <a:rPr lang="en-US" baseline="0"/>
              <a:t> – </a:t>
            </a:r>
            <a:r>
              <a:rPr lang="en-US" baseline="0" err="1"/>
              <a:t>summarise</a:t>
            </a:r>
            <a:r>
              <a:rPr lang="en-US" baseline="0"/>
              <a:t> key interventions and methodology for arriving at them</a:t>
            </a:r>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10</a:t>
            </a:fld>
            <a:endParaRPr lang="en-US"/>
          </a:p>
        </p:txBody>
      </p:sp>
    </p:spTree>
    <p:extLst>
      <p:ext uri="{BB962C8B-B14F-4D97-AF65-F5344CB8AC3E}">
        <p14:creationId xmlns:p14="http://schemas.microsoft.com/office/powerpoint/2010/main" val="250213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Jayne</a:t>
            </a:r>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dirty="0"/>
          </a:p>
        </p:txBody>
      </p:sp>
    </p:spTree>
    <p:extLst>
      <p:ext uri="{BB962C8B-B14F-4D97-AF65-F5344CB8AC3E}">
        <p14:creationId xmlns:p14="http://schemas.microsoft.com/office/powerpoint/2010/main" val="354135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12</a:t>
            </a:fld>
            <a:endParaRPr lang="en-US"/>
          </a:p>
        </p:txBody>
      </p:sp>
    </p:spTree>
    <p:extLst>
      <p:ext uri="{BB962C8B-B14F-4D97-AF65-F5344CB8AC3E}">
        <p14:creationId xmlns:p14="http://schemas.microsoft.com/office/powerpoint/2010/main" val="129346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20</a:t>
            </a:fld>
            <a:endParaRPr lang="en-US"/>
          </a:p>
        </p:txBody>
      </p:sp>
    </p:spTree>
    <p:extLst>
      <p:ext uri="{BB962C8B-B14F-4D97-AF65-F5344CB8AC3E}">
        <p14:creationId xmlns:p14="http://schemas.microsoft.com/office/powerpoint/2010/main" val="357384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21</a:t>
            </a:fld>
            <a:endParaRPr lang="en-US"/>
          </a:p>
        </p:txBody>
      </p:sp>
    </p:spTree>
    <p:extLst>
      <p:ext uri="{BB962C8B-B14F-4D97-AF65-F5344CB8AC3E}">
        <p14:creationId xmlns:p14="http://schemas.microsoft.com/office/powerpoint/2010/main" val="213728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F744-196D-8C4C-AFC8-856D59B80F80}"/>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B4A59B9-6A96-394F-BDCA-4CD37F6D3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79C78285-91BC-5A4B-BE65-1353F0AEFB02}"/>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E1373CC6-0F9E-9544-8BD7-790F9AADA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45023-D85B-A144-90C8-3FA5344C1AAC}"/>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149722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8996-7062-6C41-B32D-3E39A51CA5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4A7BFF-2C2D-BC4B-B827-F2CC2D204C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0C6A92-20AA-7749-BE61-7A0BDE5F7883}"/>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99C91EEA-63B1-D544-8B47-3854B0FB3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DE870-B64B-A349-95B3-3D0166B7D688}"/>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10443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3C1C9-0AC1-D34F-BB0A-FC5EFBCBC7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F619EA-15F9-624B-923D-6B13733E36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3BA059-36CA-C64B-9DE5-A4406A65D72A}"/>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5AD7FFFC-5B21-4346-AEC3-CB8BA882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28310-EFBB-7B42-B0BA-2AC447C28D60}"/>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15970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A923-AFEE-5E45-9620-7F1158FEC8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136AAC-E21C-AC43-B012-2E3874223D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C38DFC-8ACA-D647-927C-646385E6D968}"/>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A8AF26AF-F20F-6B46-A0CC-5AB42727E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BC2FB-74BC-9345-BD6D-C22298DB9165}"/>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23759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D94A-962F-354A-A641-E76B37666C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FCE929-CF21-6247-8A34-99F52B11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111A62-B427-BB44-B4A0-003A187F56B5}"/>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B4E03AD2-35D7-9647-BFF6-18E895CD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BE260-4D46-6B46-B0D4-A34BA93A6AD0}"/>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80259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734C-580E-4345-B6AB-E9217DD816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6CDF3A-A421-6B48-B0D6-8B77FB43A8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1F06F7-E14D-534F-8020-B3C275AD33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306535-E410-4B4D-B5E2-748B56CAA5BE}"/>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6" name="Footer Placeholder 5">
            <a:extLst>
              <a:ext uri="{FF2B5EF4-FFF2-40B4-BE49-F238E27FC236}">
                <a16:creationId xmlns:a16="http://schemas.microsoft.com/office/drawing/2014/main" id="{6C978219-8FDC-C14F-980B-8A0C7304D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0B279-6B04-DA4D-899B-EC1612BCB0D3}"/>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62655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9038-83F5-7049-8D82-DB6BD867C7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DAB1BC-1D06-F94B-A0D2-D61863FA4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662F6E-0085-214D-9E03-31EE970106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4C4B3D-2FF1-FE4C-A794-AA3411244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CFA8F4-168E-A74D-9554-7931E6EC5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D36E549-1C90-414D-A683-676A3F4E8C88}"/>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8" name="Footer Placeholder 7">
            <a:extLst>
              <a:ext uri="{FF2B5EF4-FFF2-40B4-BE49-F238E27FC236}">
                <a16:creationId xmlns:a16="http://schemas.microsoft.com/office/drawing/2014/main" id="{2EEAD9EB-3D4A-A640-80C0-2FE286E8E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FDE4E-E08D-4946-8043-52893FB19F76}"/>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4718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B1A-D983-7C40-8209-30BEE2B7516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3EE682-8E67-8D44-BE6C-DA969C8A7A70}"/>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4" name="Footer Placeholder 3">
            <a:extLst>
              <a:ext uri="{FF2B5EF4-FFF2-40B4-BE49-F238E27FC236}">
                <a16:creationId xmlns:a16="http://schemas.microsoft.com/office/drawing/2014/main" id="{4C6B9564-B885-E04A-8FC8-B8C389E9C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2BF75-5567-4C45-B354-C30ABF2C46A2}"/>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7291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6FBE6-69DE-6A4B-8720-CC58632FC9ED}"/>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3" name="Footer Placeholder 2">
            <a:extLst>
              <a:ext uri="{FF2B5EF4-FFF2-40B4-BE49-F238E27FC236}">
                <a16:creationId xmlns:a16="http://schemas.microsoft.com/office/drawing/2014/main" id="{90797282-ED4C-EF49-A5D7-52BBB5F39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7C399-798C-5E4E-B742-400D1F5E0661}"/>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1907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75D0-E56A-EE46-B385-2920C667B4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44ABE2-854D-A244-8263-C66B032FE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BC136-0510-1943-87A4-9527F30B7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2417B7-8024-514E-835E-DD5B7574670C}"/>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6" name="Footer Placeholder 5">
            <a:extLst>
              <a:ext uri="{FF2B5EF4-FFF2-40B4-BE49-F238E27FC236}">
                <a16:creationId xmlns:a16="http://schemas.microsoft.com/office/drawing/2014/main" id="{F496D637-A58D-E441-8E7E-60CCD3051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42E26-BBD4-454D-81DA-FC0778DCF9C2}"/>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4633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1CDB-F99D-D743-82D7-5B650AEC21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269B18-ABC6-2E4A-B09F-A5A07625E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E7F4B-49DF-CE42-A2CE-755B33EE3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AC5254-9391-984F-ABB2-3020B91A91A7}"/>
              </a:ext>
            </a:extLst>
          </p:cNvPr>
          <p:cNvSpPr>
            <a:spLocks noGrp="1"/>
          </p:cNvSpPr>
          <p:nvPr>
            <p:ph type="dt" sz="half" idx="10"/>
          </p:nvPr>
        </p:nvSpPr>
        <p:spPr/>
        <p:txBody>
          <a:bodyPr/>
          <a:lstStyle/>
          <a:p>
            <a:fld id="{B40A7C6D-B193-8747-9136-6722FFEA1712}" type="datetimeFigureOut">
              <a:rPr lang="en-US" smtClean="0"/>
              <a:t>9/17/2020</a:t>
            </a:fld>
            <a:endParaRPr lang="en-US"/>
          </a:p>
        </p:txBody>
      </p:sp>
      <p:sp>
        <p:nvSpPr>
          <p:cNvPr id="6" name="Footer Placeholder 5">
            <a:extLst>
              <a:ext uri="{FF2B5EF4-FFF2-40B4-BE49-F238E27FC236}">
                <a16:creationId xmlns:a16="http://schemas.microsoft.com/office/drawing/2014/main" id="{DA3B8A9B-686B-DE4F-A4FA-6ABC90F21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0AE7E-2DAD-7447-AA80-3CB67E59D909}"/>
              </a:ext>
            </a:extLst>
          </p:cNvPr>
          <p:cNvSpPr>
            <a:spLocks noGrp="1"/>
          </p:cNvSpPr>
          <p:nvPr>
            <p:ph type="sldNum" sz="quarter" idx="12"/>
          </p:nvPr>
        </p:nvSpPr>
        <p:spPr/>
        <p:txBody>
          <a:bodyPr/>
          <a:lstStyle/>
          <a:p>
            <a:fld id="{83CA5F27-41A2-BC40-8C7C-5D6B22D2F22E}" type="slidenum">
              <a:rPr lang="en-US" smtClean="0"/>
              <a:t>‹#›</a:t>
            </a:fld>
            <a:endParaRPr lang="en-US"/>
          </a:p>
        </p:txBody>
      </p:sp>
    </p:spTree>
    <p:extLst>
      <p:ext uri="{BB962C8B-B14F-4D97-AF65-F5344CB8AC3E}">
        <p14:creationId xmlns:p14="http://schemas.microsoft.com/office/powerpoint/2010/main" val="330622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76A7A-6DF5-2744-931B-3DFAE44B1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B8541A-1417-EC47-A648-3E0775AAE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84A133-D5E5-3D43-8044-D01692577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A7C6D-B193-8747-9136-6722FFEA1712}" type="datetimeFigureOut">
              <a:rPr lang="en-US" smtClean="0"/>
              <a:t>9/17/2020</a:t>
            </a:fld>
            <a:endParaRPr lang="en-US"/>
          </a:p>
        </p:txBody>
      </p:sp>
      <p:sp>
        <p:nvSpPr>
          <p:cNvPr id="5" name="Footer Placeholder 4">
            <a:extLst>
              <a:ext uri="{FF2B5EF4-FFF2-40B4-BE49-F238E27FC236}">
                <a16:creationId xmlns:a16="http://schemas.microsoft.com/office/drawing/2014/main" id="{4A805539-61F4-E144-BCB8-718856A17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67777-3812-424B-8CEC-5156FABDF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A5F27-41A2-BC40-8C7C-5D6B22D2F22E}" type="slidenum">
              <a:rPr lang="en-US" smtClean="0"/>
              <a:t>‹#›</a:t>
            </a:fld>
            <a:endParaRPr lang="en-US"/>
          </a:p>
        </p:txBody>
      </p:sp>
    </p:spTree>
    <p:extLst>
      <p:ext uri="{BB962C8B-B14F-4D97-AF65-F5344CB8AC3E}">
        <p14:creationId xmlns:p14="http://schemas.microsoft.com/office/powerpoint/2010/main" val="411243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8.jpeg"/><Relationship Id="rId1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6.jpg"/><Relationship Id="rId7" Type="http://schemas.openxmlformats.org/officeDocument/2006/relationships/image" Target="../media/image2.png"/><Relationship Id="rId12" Type="http://schemas.openxmlformats.org/officeDocument/2006/relationships/image" Target="../media/image62.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1.jpeg"/><Relationship Id="rId5" Type="http://schemas.openxmlformats.org/officeDocument/2006/relationships/image" Target="../media/image58.jpeg"/><Relationship Id="rId10" Type="http://schemas.openxmlformats.org/officeDocument/2006/relationships/image" Target="../media/image60.jpeg"/><Relationship Id="rId4" Type="http://schemas.openxmlformats.org/officeDocument/2006/relationships/image" Target="../media/image57.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3.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001804-33D9-BE45-B8F8-10667CEA5D69}"/>
              </a:ext>
            </a:extLst>
          </p:cNvPr>
          <p:cNvPicPr>
            <a:picLocks noChangeAspect="1"/>
          </p:cNvPicPr>
          <p:nvPr/>
        </p:nvPicPr>
        <p:blipFill>
          <a:blip r:embed="rId2"/>
          <a:srcRect/>
          <a:stretch/>
        </p:blipFill>
        <p:spPr>
          <a:xfrm>
            <a:off x="9205231" y="383547"/>
            <a:ext cx="2071827" cy="2071827"/>
          </a:xfrm>
          <a:prstGeom prst="rect">
            <a:avLst/>
          </a:prstGeom>
        </p:spPr>
      </p:pic>
      <p:sp>
        <p:nvSpPr>
          <p:cNvPr id="2" name="Title 1">
            <a:extLst>
              <a:ext uri="{FF2B5EF4-FFF2-40B4-BE49-F238E27FC236}">
                <a16:creationId xmlns:a16="http://schemas.microsoft.com/office/drawing/2014/main" id="{F11C69FA-9D6B-684A-A921-ED455DBFA76D}"/>
              </a:ext>
            </a:extLst>
          </p:cNvPr>
          <p:cNvSpPr>
            <a:spLocks noGrp="1"/>
          </p:cNvSpPr>
          <p:nvPr>
            <p:ph type="ctrTitle"/>
          </p:nvPr>
        </p:nvSpPr>
        <p:spPr>
          <a:xfrm>
            <a:off x="745725" y="2217249"/>
            <a:ext cx="10923762" cy="1946783"/>
          </a:xfrm>
        </p:spPr>
        <p:txBody>
          <a:bodyPr>
            <a:normAutofit fontScale="90000"/>
          </a:bodyPr>
          <a:lstStyle/>
          <a:p>
            <a:pPr algn="l"/>
            <a:r>
              <a:rPr lang="en-US" sz="3600" b="1" dirty="0"/>
              <a:t>Ethnicity &amp; Mental Health Improvement Project: </a:t>
            </a:r>
            <a:r>
              <a:rPr lang="en-US" sz="3600" b="1" i="1" dirty="0"/>
              <a:t>A New Beginning </a:t>
            </a:r>
            <a:br>
              <a:rPr lang="en-US" sz="2400" i="1" dirty="0"/>
            </a:br>
            <a:br>
              <a:rPr lang="en-US" sz="2400" dirty="0"/>
            </a:br>
            <a:r>
              <a:rPr lang="en-US" sz="2400" b="1" dirty="0">
                <a:solidFill>
                  <a:schemeClr val="bg1">
                    <a:lumMod val="50000"/>
                  </a:schemeClr>
                </a:solidFill>
              </a:rPr>
              <a:t>South West London and St George’s Mental Health NHS Trust Annual Public Meeting</a:t>
            </a:r>
            <a:br>
              <a:rPr lang="en-US" sz="2400" dirty="0">
                <a:solidFill>
                  <a:schemeClr val="bg1">
                    <a:lumMod val="50000"/>
                  </a:schemeClr>
                </a:solidFill>
              </a:rPr>
            </a:br>
            <a:r>
              <a:rPr lang="en-US" sz="2400" dirty="0">
                <a:solidFill>
                  <a:schemeClr val="bg1">
                    <a:lumMod val="50000"/>
                  </a:schemeClr>
                </a:solidFill>
              </a:rPr>
              <a:t>Thursday, 17</a:t>
            </a:r>
            <a:r>
              <a:rPr lang="en-US" sz="2400" baseline="30000" dirty="0">
                <a:solidFill>
                  <a:schemeClr val="bg1">
                    <a:lumMod val="50000"/>
                  </a:schemeClr>
                </a:solidFill>
              </a:rPr>
              <a:t>th</a:t>
            </a:r>
            <a:r>
              <a:rPr lang="en-US" sz="2400" dirty="0">
                <a:solidFill>
                  <a:schemeClr val="bg1">
                    <a:lumMod val="50000"/>
                  </a:schemeClr>
                </a:solidFill>
              </a:rPr>
              <a:t> September 2020</a:t>
            </a:r>
          </a:p>
        </p:txBody>
      </p:sp>
      <p:sp>
        <p:nvSpPr>
          <p:cNvPr id="3" name="Subtitle 2">
            <a:extLst>
              <a:ext uri="{FF2B5EF4-FFF2-40B4-BE49-F238E27FC236}">
                <a16:creationId xmlns:a16="http://schemas.microsoft.com/office/drawing/2014/main" id="{BFAF14B2-EF0C-A549-A642-CD7083DBF23F}"/>
              </a:ext>
            </a:extLst>
          </p:cNvPr>
          <p:cNvSpPr>
            <a:spLocks noGrp="1"/>
          </p:cNvSpPr>
          <p:nvPr>
            <p:ph type="subTitle" idx="1"/>
          </p:nvPr>
        </p:nvSpPr>
        <p:spPr>
          <a:xfrm>
            <a:off x="745725" y="4537809"/>
            <a:ext cx="10845384" cy="1168652"/>
          </a:xfrm>
        </p:spPr>
        <p:txBody>
          <a:bodyPr>
            <a:normAutofit lnSpcReduction="10000"/>
          </a:bodyPr>
          <a:lstStyle/>
          <a:p>
            <a:pPr algn="l"/>
            <a:r>
              <a:rPr lang="en-US" sz="1600" b="1" dirty="0">
                <a:latin typeface="+mj-lt"/>
              </a:rPr>
              <a:t>Presented by the EMHIP Leads</a:t>
            </a:r>
          </a:p>
          <a:p>
            <a:pPr algn="l"/>
            <a:r>
              <a:rPr lang="en-US" sz="1600" dirty="0">
                <a:latin typeface="+mj-lt"/>
              </a:rPr>
              <a:t>Professor Sashi Sashidharan: Consultant Psychiatrist, Hon Professor in the Institute of Health &amp; Wellbeing at University of Glasgow </a:t>
            </a:r>
          </a:p>
          <a:p>
            <a:pPr algn="l"/>
            <a:r>
              <a:rPr lang="en-US" sz="1600" dirty="0">
                <a:latin typeface="+mj-lt"/>
              </a:rPr>
              <a:t>Malik Gul: Director of Wandsworth Community Empowerment Network and PhD candidate in Social Networks and Healthcare, Dept of Primary Care &amp; Public Health, Imperial College London</a:t>
            </a:r>
          </a:p>
        </p:txBody>
      </p:sp>
      <p:grpSp>
        <p:nvGrpSpPr>
          <p:cNvPr id="8" name="Group 7">
            <a:extLst>
              <a:ext uri="{FF2B5EF4-FFF2-40B4-BE49-F238E27FC236}">
                <a16:creationId xmlns:a16="http://schemas.microsoft.com/office/drawing/2014/main" id="{CEC66C43-E1D4-4EC5-BDF6-5D380C17D117}"/>
              </a:ext>
            </a:extLst>
          </p:cNvPr>
          <p:cNvGrpSpPr/>
          <p:nvPr/>
        </p:nvGrpSpPr>
        <p:grpSpPr>
          <a:xfrm>
            <a:off x="1164486" y="6168469"/>
            <a:ext cx="9340511" cy="573579"/>
            <a:chOff x="1062838" y="6256692"/>
            <a:chExt cx="9340511" cy="573579"/>
          </a:xfrm>
        </p:grpSpPr>
        <p:pic>
          <p:nvPicPr>
            <p:cNvPr id="4" name="Picture 3" descr="logo">
              <a:extLst>
                <a:ext uri="{FF2B5EF4-FFF2-40B4-BE49-F238E27FC236}">
                  <a16:creationId xmlns:a16="http://schemas.microsoft.com/office/drawing/2014/main" id="{BD87B212-56CE-6446-A8F8-5A8F87573D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5" name="Picture 2" descr="South West London CCG">
              <a:extLst>
                <a:ext uri="{FF2B5EF4-FFF2-40B4-BE49-F238E27FC236}">
                  <a16:creationId xmlns:a16="http://schemas.microsoft.com/office/drawing/2014/main" id="{3EEE04B7-B476-8B4E-AEF0-A1DBCE20A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edback Live">
              <a:extLst>
                <a:ext uri="{FF2B5EF4-FFF2-40B4-BE49-F238E27FC236}">
                  <a16:creationId xmlns:a16="http://schemas.microsoft.com/office/drawing/2014/main" id="{1F92378F-0881-3946-B023-07CA22075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63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48" y="91830"/>
            <a:ext cx="7741920" cy="1143000"/>
          </a:xfrm>
        </p:spPr>
        <p:txBody>
          <a:bodyPr>
            <a:noAutofit/>
          </a:bodyPr>
          <a:lstStyle/>
          <a:p>
            <a:r>
              <a:rPr lang="en-US" sz="3600" dirty="0">
                <a:solidFill>
                  <a:srgbClr val="FF0000"/>
                </a:solidFill>
              </a:rPr>
              <a:t>Five Key Interventions</a:t>
            </a:r>
            <a:endParaRPr lang="en-GB" sz="3600" dirty="0">
              <a:solidFill>
                <a:srgbClr val="FF0000"/>
              </a:solidFill>
            </a:endParaRPr>
          </a:p>
        </p:txBody>
      </p:sp>
      <p:sp>
        <p:nvSpPr>
          <p:cNvPr id="3" name="Content Placeholder 2"/>
          <p:cNvSpPr>
            <a:spLocks noGrp="1"/>
          </p:cNvSpPr>
          <p:nvPr>
            <p:ph idx="1"/>
          </p:nvPr>
        </p:nvSpPr>
        <p:spPr>
          <a:xfrm>
            <a:off x="593948" y="1320556"/>
            <a:ext cx="11274202" cy="4633280"/>
          </a:xfrm>
        </p:spPr>
        <p:txBody>
          <a:bodyPr>
            <a:noAutofit/>
          </a:bodyPr>
          <a:lstStyle/>
          <a:p>
            <a:pPr marL="342900" indent="-342900" algn="just">
              <a:buFont typeface="+mj-lt"/>
              <a:buAutoNum type="arabicPeriod"/>
            </a:pPr>
            <a:r>
              <a:rPr lang="en-US" sz="2400" dirty="0">
                <a:latin typeface="+mj-lt"/>
              </a:rPr>
              <a:t>Establish Mental Health and Wellbeing Hubs with </a:t>
            </a:r>
            <a:r>
              <a:rPr lang="en-GB" sz="2400" dirty="0">
                <a:latin typeface="+mj-lt"/>
              </a:rPr>
              <a:t>Community Embedded MH Workers</a:t>
            </a:r>
          </a:p>
          <a:p>
            <a:pPr marL="342900" indent="-342900" algn="just">
              <a:buFont typeface="+mj-lt"/>
              <a:buAutoNum type="arabicPeriod"/>
            </a:pPr>
            <a:r>
              <a:rPr lang="en-US" sz="2400" dirty="0">
                <a:latin typeface="+mj-lt"/>
              </a:rPr>
              <a:t>Increase BME service options</a:t>
            </a:r>
          </a:p>
          <a:p>
            <a:pPr marL="742950" lvl="1" indent="-285750" algn="just"/>
            <a:r>
              <a:rPr lang="en-US" sz="2100" dirty="0">
                <a:latin typeface="+mj-lt"/>
              </a:rPr>
              <a:t>Crisis residential alternatives: Crisis House and Crisis Family Placements </a:t>
            </a:r>
          </a:p>
          <a:p>
            <a:pPr marL="742950" lvl="1" indent="-285750" algn="just"/>
            <a:r>
              <a:rPr lang="en-US" sz="2100" dirty="0">
                <a:latin typeface="+mj-lt"/>
              </a:rPr>
              <a:t>Enhanced support for people with SMI: Community partnerships</a:t>
            </a:r>
          </a:p>
          <a:p>
            <a:pPr marL="742950" lvl="1" indent="-285750" algn="just"/>
            <a:r>
              <a:rPr lang="en-US" sz="2100" dirty="0">
                <a:latin typeface="+mj-lt"/>
              </a:rPr>
              <a:t>Assertive Community Treatment: SMI + MHA + CJS + non-adherence </a:t>
            </a:r>
          </a:p>
          <a:p>
            <a:pPr marL="0" indent="0" algn="just">
              <a:buNone/>
            </a:pPr>
            <a:r>
              <a:rPr lang="en-US" sz="2400" dirty="0">
                <a:latin typeface="+mj-lt"/>
              </a:rPr>
              <a:t>3</a:t>
            </a:r>
            <a:r>
              <a:rPr lang="en-US" dirty="0">
                <a:latin typeface="+mj-lt"/>
              </a:rPr>
              <a:t>. </a:t>
            </a:r>
            <a:r>
              <a:rPr lang="en-US" sz="2400" dirty="0">
                <a:latin typeface="+mj-lt"/>
              </a:rPr>
              <a:t>Reduce restrictive/coercive practices </a:t>
            </a:r>
          </a:p>
          <a:p>
            <a:pPr lvl="1" algn="just"/>
            <a:r>
              <a:rPr lang="en-US" sz="2100" dirty="0">
                <a:latin typeface="+mj-lt"/>
              </a:rPr>
              <a:t>Inclusive and shared decision-making</a:t>
            </a:r>
          </a:p>
          <a:p>
            <a:pPr lvl="1" algn="just"/>
            <a:r>
              <a:rPr lang="en-US" sz="2100" dirty="0">
                <a:latin typeface="+mj-lt"/>
              </a:rPr>
              <a:t>Eliminating the use of Restraint &amp; Control </a:t>
            </a:r>
          </a:p>
          <a:p>
            <a:pPr marL="0" indent="0" algn="just">
              <a:buNone/>
            </a:pPr>
            <a:r>
              <a:rPr lang="en-US" sz="2400" dirty="0">
                <a:latin typeface="+mj-lt"/>
              </a:rPr>
              <a:t>4. Enhance inpatient care</a:t>
            </a:r>
          </a:p>
          <a:p>
            <a:pPr lvl="1" algn="just"/>
            <a:r>
              <a:rPr lang="en-US" sz="2100" dirty="0">
                <a:latin typeface="+mj-lt"/>
              </a:rPr>
              <a:t>Community involvement in inpatient care</a:t>
            </a:r>
          </a:p>
          <a:p>
            <a:pPr lvl="1" algn="just"/>
            <a:r>
              <a:rPr lang="en-GB" sz="2100" dirty="0">
                <a:latin typeface="+mj-lt"/>
              </a:rPr>
              <a:t>Cultural mediation</a:t>
            </a:r>
          </a:p>
          <a:p>
            <a:pPr marL="0" indent="0" algn="just">
              <a:buNone/>
            </a:pPr>
            <a:r>
              <a:rPr lang="en-US" sz="2400" dirty="0">
                <a:latin typeface="+mj-lt"/>
              </a:rPr>
              <a:t>5. Ensure Culturally Capable Workforce</a:t>
            </a:r>
            <a:endParaRPr lang="en-GB" sz="2400" dirty="0">
              <a:latin typeface="+mj-lt"/>
            </a:endParaRPr>
          </a:p>
          <a:p>
            <a:pPr marL="342900" indent="-342900" algn="just">
              <a:buFont typeface="+mj-lt"/>
              <a:buAutoNum type="arabicPeriod"/>
            </a:pPr>
            <a:endParaRPr lang="en-US" sz="2400" dirty="0">
              <a:latin typeface="+mj-lt"/>
            </a:endParaRPr>
          </a:p>
          <a:p>
            <a:pPr algn="just"/>
            <a:endParaRPr lang="en-GB" sz="1800" dirty="0"/>
          </a:p>
        </p:txBody>
      </p:sp>
    </p:spTree>
    <p:extLst>
      <p:ext uri="{BB962C8B-B14F-4D97-AF65-F5344CB8AC3E}">
        <p14:creationId xmlns:p14="http://schemas.microsoft.com/office/powerpoint/2010/main" val="318323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1889658" y="1219764"/>
            <a:ext cx="2733979" cy="577081"/>
          </a:xfrm>
          <a:prstGeom prst="rect">
            <a:avLst/>
          </a:prstGeom>
          <a:noFill/>
          <a:ln w="28575">
            <a:solidFill>
              <a:srgbClr val="2AB4AB"/>
            </a:solidFill>
          </a:ln>
        </p:spPr>
        <p:txBody>
          <a:bodyPr wrap="square" rtlCol="0">
            <a:spAutoFit/>
          </a:bodyPr>
          <a:lstStyle/>
          <a:p>
            <a:pPr algn="ctr"/>
            <a:r>
              <a:rPr lang="en-GB" sz="1050" b="1" dirty="0">
                <a:solidFill>
                  <a:schemeClr val="tx1">
                    <a:lumMod val="50000"/>
                    <a:lumOff val="50000"/>
                  </a:schemeClr>
                </a:solidFill>
                <a:latin typeface="+mj-lt"/>
              </a:rPr>
              <a:t>Early Detection High Impact Interventions:</a:t>
            </a:r>
          </a:p>
          <a:p>
            <a:pPr algn="ctr"/>
            <a:r>
              <a:rPr lang="en-GB" sz="1050" dirty="0">
                <a:solidFill>
                  <a:schemeClr val="tx1">
                    <a:lumMod val="50000"/>
                    <a:lumOff val="50000"/>
                  </a:schemeClr>
                </a:solidFill>
                <a:latin typeface="+mj-lt"/>
              </a:rPr>
              <a:t>Mental Health &amp; Wellbeing Hubs</a:t>
            </a:r>
          </a:p>
          <a:p>
            <a:pPr algn="ctr"/>
            <a:r>
              <a:rPr lang="en-GB" sz="1050" dirty="0">
                <a:solidFill>
                  <a:schemeClr val="tx1">
                    <a:lumMod val="50000"/>
                    <a:lumOff val="50000"/>
                  </a:schemeClr>
                </a:solidFill>
                <a:latin typeface="+mj-lt"/>
              </a:rPr>
              <a:t>Community Mental Health Workers</a:t>
            </a:r>
            <a:r>
              <a:rPr lang="en-GB" sz="1050" b="1" dirty="0">
                <a:solidFill>
                  <a:schemeClr val="tx1">
                    <a:lumMod val="50000"/>
                    <a:lumOff val="50000"/>
                  </a:schemeClr>
                </a:solidFill>
                <a:latin typeface="+mj-lt"/>
              </a:rPr>
              <a:t> </a:t>
            </a:r>
            <a:endParaRPr lang="en-GB" sz="1050" dirty="0">
              <a:solidFill>
                <a:schemeClr val="tx1">
                  <a:lumMod val="50000"/>
                  <a:lumOff val="50000"/>
                </a:schemeClr>
              </a:solidFill>
              <a:latin typeface="+mj-lt"/>
            </a:endParaRPr>
          </a:p>
        </p:txBody>
      </p:sp>
      <p:sp>
        <p:nvSpPr>
          <p:cNvPr id="15" name="5-Point Star 14"/>
          <p:cNvSpPr/>
          <p:nvPr/>
        </p:nvSpPr>
        <p:spPr>
          <a:xfrm>
            <a:off x="4422409" y="1012993"/>
            <a:ext cx="402457" cy="37127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tangle 6"/>
          <p:cNvSpPr/>
          <p:nvPr/>
        </p:nvSpPr>
        <p:spPr>
          <a:xfrm>
            <a:off x="11874575" y="-2399735"/>
            <a:ext cx="2702257" cy="1055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86762" y="72303"/>
            <a:ext cx="11838260" cy="615553"/>
          </a:xfrm>
          <a:prstGeom prst="rect">
            <a:avLst/>
          </a:prstGeom>
          <a:noFill/>
        </p:spPr>
        <p:txBody>
          <a:bodyPr wrap="square" rtlCol="0">
            <a:spAutoFit/>
          </a:bodyPr>
          <a:lstStyle/>
          <a:p>
            <a:r>
              <a:rPr lang="en-GB" altLang="en-US" sz="3400" dirty="0">
                <a:latin typeface="+mj-lt"/>
              </a:rPr>
              <a:t>Proposed high-level MH patient pathway</a:t>
            </a:r>
            <a:endParaRPr lang="en-GB" sz="3400" dirty="0">
              <a:latin typeface="+mj-lt"/>
              <a:ea typeface="+mj-ea"/>
              <a:cs typeface="+mj-cs"/>
            </a:endParaRPr>
          </a:p>
        </p:txBody>
      </p:sp>
      <p:sp>
        <p:nvSpPr>
          <p:cNvPr id="13" name="TextBox 12"/>
          <p:cNvSpPr txBox="1"/>
          <p:nvPr/>
        </p:nvSpPr>
        <p:spPr>
          <a:xfrm>
            <a:off x="4481611" y="1056680"/>
            <a:ext cx="284052" cy="307777"/>
          </a:xfrm>
          <a:prstGeom prst="rect">
            <a:avLst/>
          </a:prstGeom>
          <a:noFill/>
        </p:spPr>
        <p:txBody>
          <a:bodyPr wrap="square" rtlCol="0">
            <a:spAutoFit/>
          </a:bodyPr>
          <a:lstStyle/>
          <a:p>
            <a:r>
              <a:rPr lang="en-GB" sz="1400" b="1" dirty="0">
                <a:solidFill>
                  <a:schemeClr val="bg1"/>
                </a:solidFill>
                <a:latin typeface="+mj-lt"/>
              </a:rPr>
              <a:t>1</a:t>
            </a:r>
          </a:p>
        </p:txBody>
      </p:sp>
      <p:sp>
        <p:nvSpPr>
          <p:cNvPr id="429" name="Freeform: Shape 428">
            <a:extLst>
              <a:ext uri="{FF2B5EF4-FFF2-40B4-BE49-F238E27FC236}">
                <a16:creationId xmlns:a16="http://schemas.microsoft.com/office/drawing/2014/main" id="{3CA3757F-271B-4D31-B5E9-C91DA716058E}"/>
              </a:ext>
            </a:extLst>
          </p:cNvPr>
          <p:cNvSpPr/>
          <p:nvPr/>
        </p:nvSpPr>
        <p:spPr>
          <a:xfrm>
            <a:off x="677175" y="1830165"/>
            <a:ext cx="10857435" cy="4620085"/>
          </a:xfrm>
          <a:custGeom>
            <a:avLst/>
            <a:gdLst>
              <a:gd name="connsiteX0" fmla="*/ 0 w 8515205"/>
              <a:gd name="connsiteY0" fmla="*/ 0 h 4533348"/>
              <a:gd name="connsiteX1" fmla="*/ 6596885 w 8515205"/>
              <a:gd name="connsiteY1" fmla="*/ 0 h 4533348"/>
              <a:gd name="connsiteX2" fmla="*/ 6596886 w 8515205"/>
              <a:gd name="connsiteY2" fmla="*/ 0 h 4533348"/>
              <a:gd name="connsiteX3" fmla="*/ 6610604 w 8515205"/>
              <a:gd name="connsiteY3" fmla="*/ 0 h 4533348"/>
              <a:gd name="connsiteX4" fmla="*/ 6610604 w 8515205"/>
              <a:gd name="connsiteY4" fmla="*/ 693 h 4533348"/>
              <a:gd name="connsiteX5" fmla="*/ 6719474 w 8515205"/>
              <a:gd name="connsiteY5" fmla="*/ 6190 h 4533348"/>
              <a:gd name="connsiteX6" fmla="*/ 7795869 w 8515205"/>
              <a:gd name="connsiteY6" fmla="*/ 1198984 h 4533348"/>
              <a:gd name="connsiteX7" fmla="*/ 6719474 w 8515205"/>
              <a:gd name="connsiteY7" fmla="*/ 2391778 h 4533348"/>
              <a:gd name="connsiteX8" fmla="*/ 6610603 w 8515205"/>
              <a:gd name="connsiteY8" fmla="*/ 2397275 h 4533348"/>
              <a:gd name="connsiteX9" fmla="*/ 6610603 w 8515205"/>
              <a:gd name="connsiteY9" fmla="*/ 2398726 h 4533348"/>
              <a:gd name="connsiteX10" fmla="*/ 1605528 w 8515205"/>
              <a:gd name="connsiteY10" fmla="*/ 2398726 h 4533348"/>
              <a:gd name="connsiteX11" fmla="*/ 1605528 w 8515205"/>
              <a:gd name="connsiteY11" fmla="*/ 2399037 h 4533348"/>
              <a:gd name="connsiteX12" fmla="*/ 670201 w 8515205"/>
              <a:gd name="connsiteY12" fmla="*/ 3334364 h 4533348"/>
              <a:gd name="connsiteX13" fmla="*/ 1509896 w 8515205"/>
              <a:gd name="connsiteY13" fmla="*/ 4264862 h 4533348"/>
              <a:gd name="connsiteX14" fmla="*/ 1603607 w 8515205"/>
              <a:gd name="connsiteY14" fmla="*/ 4269594 h 4533348"/>
              <a:gd name="connsiteX15" fmla="*/ 8515205 w 8515205"/>
              <a:gd name="connsiteY15" fmla="*/ 4269594 h 4533348"/>
              <a:gd name="connsiteX16" fmla="*/ 8515205 w 8515205"/>
              <a:gd name="connsiteY16" fmla="*/ 4533347 h 4533348"/>
              <a:gd name="connsiteX17" fmla="*/ 1605528 w 8515205"/>
              <a:gd name="connsiteY17" fmla="*/ 4533347 h 4533348"/>
              <a:gd name="connsiteX18" fmla="*/ 1605528 w 8515205"/>
              <a:gd name="connsiteY18" fmla="*/ 4533348 h 4533348"/>
              <a:gd name="connsiteX19" fmla="*/ 1605510 w 8515205"/>
              <a:gd name="connsiteY19" fmla="*/ 4533347 h 4533348"/>
              <a:gd name="connsiteX20" fmla="*/ 1600200 w 8515205"/>
              <a:gd name="connsiteY20" fmla="*/ 4533347 h 4533348"/>
              <a:gd name="connsiteX21" fmla="*/ 1600200 w 8515205"/>
              <a:gd name="connsiteY21" fmla="*/ 4533079 h 4533348"/>
              <a:gd name="connsiteX22" fmla="*/ 1482939 w 8515205"/>
              <a:gd name="connsiteY22" fmla="*/ 4527158 h 4533348"/>
              <a:gd name="connsiteX23" fmla="*/ 406544 w 8515205"/>
              <a:gd name="connsiteY23" fmla="*/ 3334364 h 4533348"/>
              <a:gd name="connsiteX24" fmla="*/ 1482939 w 8515205"/>
              <a:gd name="connsiteY24" fmla="*/ 2141570 h 4533348"/>
              <a:gd name="connsiteX25" fmla="*/ 1600199 w 8515205"/>
              <a:gd name="connsiteY25" fmla="*/ 2135649 h 4533348"/>
              <a:gd name="connsiteX26" fmla="*/ 1600199 w 8515205"/>
              <a:gd name="connsiteY26" fmla="*/ 2135380 h 4533348"/>
              <a:gd name="connsiteX27" fmla="*/ 1605528 w 8515205"/>
              <a:gd name="connsiteY27" fmla="*/ 2135380 h 4533348"/>
              <a:gd name="connsiteX28" fmla="*/ 6596885 w 8515205"/>
              <a:gd name="connsiteY28" fmla="*/ 2135380 h 4533348"/>
              <a:gd name="connsiteX29" fmla="*/ 6596885 w 8515205"/>
              <a:gd name="connsiteY29" fmla="*/ 2134311 h 4533348"/>
              <a:gd name="connsiteX30" fmla="*/ 7532212 w 8515205"/>
              <a:gd name="connsiteY30" fmla="*/ 1198984 h 4533348"/>
              <a:gd name="connsiteX31" fmla="*/ 6596885 w 8515205"/>
              <a:gd name="connsiteY31" fmla="*/ 263657 h 4533348"/>
              <a:gd name="connsiteX32" fmla="*/ 6596885 w 8515205"/>
              <a:gd name="connsiteY32" fmla="*/ 263346 h 4533348"/>
              <a:gd name="connsiteX33" fmla="*/ 0 w 8515205"/>
              <a:gd name="connsiteY33" fmla="*/ 263346 h 45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15205" h="4533348">
                <a:moveTo>
                  <a:pt x="0" y="0"/>
                </a:moveTo>
                <a:lnTo>
                  <a:pt x="6596885" y="0"/>
                </a:lnTo>
                <a:lnTo>
                  <a:pt x="6596886" y="0"/>
                </a:lnTo>
                <a:lnTo>
                  <a:pt x="6610604" y="0"/>
                </a:lnTo>
                <a:lnTo>
                  <a:pt x="6610604" y="693"/>
                </a:lnTo>
                <a:lnTo>
                  <a:pt x="6719474" y="6190"/>
                </a:lnTo>
                <a:cubicBezTo>
                  <a:pt x="7324070" y="67590"/>
                  <a:pt x="7795869" y="578189"/>
                  <a:pt x="7795869" y="1198984"/>
                </a:cubicBezTo>
                <a:cubicBezTo>
                  <a:pt x="7795869" y="1819779"/>
                  <a:pt x="7324070" y="2330378"/>
                  <a:pt x="6719474" y="2391778"/>
                </a:cubicBezTo>
                <a:lnTo>
                  <a:pt x="6610603" y="2397275"/>
                </a:lnTo>
                <a:lnTo>
                  <a:pt x="6610603" y="2398726"/>
                </a:lnTo>
                <a:lnTo>
                  <a:pt x="1605528" y="2398726"/>
                </a:lnTo>
                <a:lnTo>
                  <a:pt x="1605528" y="2399037"/>
                </a:lnTo>
                <a:cubicBezTo>
                  <a:pt x="1088961" y="2399037"/>
                  <a:pt x="670201" y="2817797"/>
                  <a:pt x="670201" y="3334364"/>
                </a:cubicBezTo>
                <a:cubicBezTo>
                  <a:pt x="670201" y="3818645"/>
                  <a:pt x="1038252" y="4216964"/>
                  <a:pt x="1509896" y="4264862"/>
                </a:cubicBezTo>
                <a:lnTo>
                  <a:pt x="1603607" y="4269594"/>
                </a:lnTo>
                <a:lnTo>
                  <a:pt x="8515205" y="4269594"/>
                </a:lnTo>
                <a:lnTo>
                  <a:pt x="8515205" y="4533347"/>
                </a:lnTo>
                <a:lnTo>
                  <a:pt x="1605528" y="4533347"/>
                </a:lnTo>
                <a:lnTo>
                  <a:pt x="1605528" y="4533348"/>
                </a:lnTo>
                <a:lnTo>
                  <a:pt x="1605510" y="4533347"/>
                </a:lnTo>
                <a:lnTo>
                  <a:pt x="1600200" y="4533347"/>
                </a:lnTo>
                <a:lnTo>
                  <a:pt x="1600200" y="4533079"/>
                </a:lnTo>
                <a:lnTo>
                  <a:pt x="1482939" y="4527158"/>
                </a:lnTo>
                <a:cubicBezTo>
                  <a:pt x="878343" y="4465758"/>
                  <a:pt x="406544" y="3955158"/>
                  <a:pt x="406544" y="3334364"/>
                </a:cubicBezTo>
                <a:cubicBezTo>
                  <a:pt x="406544" y="2713569"/>
                  <a:pt x="878343" y="2202970"/>
                  <a:pt x="1482939" y="2141570"/>
                </a:cubicBezTo>
                <a:lnTo>
                  <a:pt x="1600199" y="2135649"/>
                </a:lnTo>
                <a:lnTo>
                  <a:pt x="1600199" y="2135380"/>
                </a:lnTo>
                <a:lnTo>
                  <a:pt x="1605528" y="2135380"/>
                </a:lnTo>
                <a:lnTo>
                  <a:pt x="6596885" y="2135380"/>
                </a:lnTo>
                <a:lnTo>
                  <a:pt x="6596885" y="2134311"/>
                </a:lnTo>
                <a:cubicBezTo>
                  <a:pt x="7113452" y="2134311"/>
                  <a:pt x="7532212" y="1715551"/>
                  <a:pt x="7532212" y="1198984"/>
                </a:cubicBezTo>
                <a:cubicBezTo>
                  <a:pt x="7532212" y="682417"/>
                  <a:pt x="7113452" y="263657"/>
                  <a:pt x="6596885" y="263657"/>
                </a:cubicBezTo>
                <a:lnTo>
                  <a:pt x="6596885" y="263346"/>
                </a:lnTo>
                <a:lnTo>
                  <a:pt x="0" y="263346"/>
                </a:lnTo>
                <a:close/>
              </a:path>
            </a:pathLst>
          </a:custGeom>
          <a:gradFill flip="none" rotWithShape="1">
            <a:gsLst>
              <a:gs pos="41000">
                <a:srgbClr val="2AB4AB"/>
              </a:gs>
              <a:gs pos="100000">
                <a:srgbClr val="EA6293"/>
              </a:gs>
              <a:gs pos="47000">
                <a:srgbClr val="EA6293"/>
              </a:gs>
              <a:gs pos="100000">
                <a:srgbClr val="67469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87" name="TextBox 86"/>
          <p:cNvSpPr txBox="1"/>
          <p:nvPr/>
        </p:nvSpPr>
        <p:spPr>
          <a:xfrm>
            <a:off x="2632131" y="3061187"/>
            <a:ext cx="3752006" cy="900246"/>
          </a:xfrm>
          <a:prstGeom prst="rect">
            <a:avLst/>
          </a:prstGeom>
          <a:noFill/>
          <a:ln w="28575">
            <a:solidFill>
              <a:srgbClr val="F36293"/>
            </a:solidFill>
          </a:ln>
        </p:spPr>
        <p:txBody>
          <a:bodyPr wrap="square" rtlCol="0">
            <a:spAutoFit/>
          </a:bodyPr>
          <a:lstStyle/>
          <a:p>
            <a:pPr algn="ctr"/>
            <a:r>
              <a:rPr lang="en-GB" sz="1050" b="1" dirty="0">
                <a:solidFill>
                  <a:schemeClr val="tx1">
                    <a:lumMod val="50000"/>
                    <a:lumOff val="50000"/>
                  </a:schemeClr>
                </a:solidFill>
                <a:latin typeface="+mj-lt"/>
              </a:rPr>
              <a:t>Prevention and Personalisation High Impact Interventions:</a:t>
            </a:r>
          </a:p>
          <a:p>
            <a:pPr algn="ctr"/>
            <a:r>
              <a:rPr lang="en-GB" sz="1050" dirty="0">
                <a:solidFill>
                  <a:schemeClr val="tx1">
                    <a:lumMod val="50000"/>
                    <a:lumOff val="50000"/>
                  </a:schemeClr>
                </a:solidFill>
                <a:latin typeface="+mj-lt"/>
              </a:rPr>
              <a:t>Crisis House</a:t>
            </a:r>
          </a:p>
          <a:p>
            <a:pPr algn="ctr"/>
            <a:r>
              <a:rPr lang="en-GB" sz="1050" dirty="0">
                <a:solidFill>
                  <a:schemeClr val="tx1">
                    <a:lumMod val="50000"/>
                    <a:lumOff val="50000"/>
                  </a:schemeClr>
                </a:solidFill>
                <a:latin typeface="+mj-lt"/>
              </a:rPr>
              <a:t>Crisis Family Placements</a:t>
            </a:r>
          </a:p>
          <a:p>
            <a:pPr algn="ctr"/>
            <a:r>
              <a:rPr lang="en-GB" sz="1050" dirty="0">
                <a:solidFill>
                  <a:schemeClr val="tx1">
                    <a:lumMod val="50000"/>
                    <a:lumOff val="50000"/>
                  </a:schemeClr>
                </a:solidFill>
                <a:latin typeface="+mj-lt"/>
              </a:rPr>
              <a:t>Enhanced support for people with SMI: Community partnerships</a:t>
            </a:r>
          </a:p>
          <a:p>
            <a:pPr algn="ctr"/>
            <a:r>
              <a:rPr lang="en-GB" sz="1050" dirty="0">
                <a:solidFill>
                  <a:schemeClr val="tx1">
                    <a:lumMod val="50000"/>
                    <a:lumOff val="50000"/>
                  </a:schemeClr>
                </a:solidFill>
                <a:latin typeface="+mj-lt"/>
              </a:rPr>
              <a:t>Assertive Community Treatment</a:t>
            </a:r>
            <a:endParaRPr lang="en-GB" sz="1050" dirty="0">
              <a:solidFill>
                <a:schemeClr val="accent2"/>
              </a:solidFill>
              <a:latin typeface="+mj-lt"/>
            </a:endParaRPr>
          </a:p>
        </p:txBody>
      </p:sp>
      <p:sp>
        <p:nvSpPr>
          <p:cNvPr id="571" name="Isosceles Triangle 570">
            <a:extLst>
              <a:ext uri="{FF2B5EF4-FFF2-40B4-BE49-F238E27FC236}">
                <a16:creationId xmlns:a16="http://schemas.microsoft.com/office/drawing/2014/main" id="{790F71DC-2442-4D6C-AD8A-882834AC010D}"/>
              </a:ext>
            </a:extLst>
          </p:cNvPr>
          <p:cNvSpPr/>
          <p:nvPr/>
        </p:nvSpPr>
        <p:spPr>
          <a:xfrm rot="12882585" flipH="1">
            <a:off x="-225393" y="4693328"/>
            <a:ext cx="117655" cy="9481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2481089" y="2102051"/>
            <a:ext cx="1316386" cy="369332"/>
          </a:xfrm>
          <a:prstGeom prst="rect">
            <a:avLst/>
          </a:prstGeom>
          <a:noFill/>
        </p:spPr>
        <p:txBody>
          <a:bodyPr wrap="none" rtlCol="0">
            <a:spAutoFit/>
          </a:bodyPr>
          <a:lstStyle/>
          <a:p>
            <a:r>
              <a:rPr lang="en-GB" b="1" dirty="0">
                <a:solidFill>
                  <a:srgbClr val="2AB4AB"/>
                </a:solidFill>
                <a:latin typeface="+mj-lt"/>
              </a:rPr>
              <a:t>Community </a:t>
            </a:r>
          </a:p>
        </p:txBody>
      </p:sp>
      <p:sp>
        <p:nvSpPr>
          <p:cNvPr id="89" name="TextBox 88"/>
          <p:cNvSpPr txBox="1"/>
          <p:nvPr/>
        </p:nvSpPr>
        <p:spPr>
          <a:xfrm>
            <a:off x="3861088" y="4260763"/>
            <a:ext cx="1299330" cy="369332"/>
          </a:xfrm>
          <a:prstGeom prst="rect">
            <a:avLst/>
          </a:prstGeom>
          <a:noFill/>
        </p:spPr>
        <p:txBody>
          <a:bodyPr wrap="none" rtlCol="0">
            <a:spAutoFit/>
          </a:bodyPr>
          <a:lstStyle/>
          <a:p>
            <a:r>
              <a:rPr lang="en-GB" b="1" dirty="0">
                <a:solidFill>
                  <a:srgbClr val="EA6293"/>
                </a:solidFill>
                <a:latin typeface="+mj-lt"/>
              </a:rPr>
              <a:t>Pre Hospital</a:t>
            </a:r>
          </a:p>
        </p:txBody>
      </p:sp>
      <p:sp>
        <p:nvSpPr>
          <p:cNvPr id="6" name="Rectangle 5"/>
          <p:cNvSpPr/>
          <p:nvPr/>
        </p:nvSpPr>
        <p:spPr>
          <a:xfrm>
            <a:off x="2481089" y="6179413"/>
            <a:ext cx="9053521" cy="258500"/>
          </a:xfrm>
          <a:prstGeom prst="rect">
            <a:avLst/>
          </a:prstGeom>
          <a:gradFill flip="none" rotWithShape="1">
            <a:gsLst>
              <a:gs pos="0">
                <a:srgbClr val="2AB4AB"/>
              </a:gs>
              <a:gs pos="0">
                <a:srgbClr val="EA6293"/>
              </a:gs>
              <a:gs pos="0">
                <a:srgbClr val="EA6293"/>
              </a:gs>
              <a:gs pos="22000">
                <a:srgbClr val="67469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00" name="Oval 499">
            <a:extLst>
              <a:ext uri="{FF2B5EF4-FFF2-40B4-BE49-F238E27FC236}">
                <a16:creationId xmlns:a16="http://schemas.microsoft.com/office/drawing/2014/main" id="{897C9A93-4116-4751-98DD-871D26136F4E}"/>
              </a:ext>
            </a:extLst>
          </p:cNvPr>
          <p:cNvSpPr/>
          <p:nvPr/>
        </p:nvSpPr>
        <p:spPr>
          <a:xfrm>
            <a:off x="5672636" y="5202875"/>
            <a:ext cx="927031" cy="892202"/>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sp>
        <p:nvSpPr>
          <p:cNvPr id="226" name="TextBox 225"/>
          <p:cNvSpPr txBox="1"/>
          <p:nvPr/>
        </p:nvSpPr>
        <p:spPr>
          <a:xfrm>
            <a:off x="6649808" y="5125359"/>
            <a:ext cx="3097876" cy="1015663"/>
          </a:xfrm>
          <a:prstGeom prst="rect">
            <a:avLst/>
          </a:prstGeom>
          <a:solidFill>
            <a:schemeClr val="bg1"/>
          </a:solidFill>
          <a:ln w="28575">
            <a:solidFill>
              <a:srgbClr val="674696"/>
            </a:solidFill>
          </a:ln>
        </p:spPr>
        <p:txBody>
          <a:bodyPr wrap="square" rtlCol="0">
            <a:spAutoFit/>
          </a:bodyPr>
          <a:lstStyle/>
          <a:p>
            <a:pPr algn="ctr"/>
            <a:r>
              <a:rPr lang="en-GB" sz="1000" b="1" dirty="0">
                <a:solidFill>
                  <a:schemeClr val="tx1">
                    <a:lumMod val="50000"/>
                    <a:lumOff val="50000"/>
                  </a:schemeClr>
                </a:solidFill>
                <a:latin typeface="+mj-lt"/>
              </a:rPr>
              <a:t>Inpatient Care High Impact Interventions</a:t>
            </a:r>
          </a:p>
          <a:p>
            <a:pPr algn="ctr"/>
            <a:r>
              <a:rPr lang="en-GB" sz="1000" dirty="0">
                <a:solidFill>
                  <a:schemeClr val="tx1">
                    <a:lumMod val="50000"/>
                    <a:lumOff val="50000"/>
                  </a:schemeClr>
                </a:solidFill>
                <a:latin typeface="+mj-lt"/>
              </a:rPr>
              <a:t>Inclusive and shared decision-making</a:t>
            </a:r>
          </a:p>
          <a:p>
            <a:pPr algn="ctr"/>
            <a:r>
              <a:rPr lang="en-GB" sz="1000" dirty="0">
                <a:solidFill>
                  <a:schemeClr val="tx1">
                    <a:lumMod val="50000"/>
                    <a:lumOff val="50000"/>
                  </a:schemeClr>
                </a:solidFill>
                <a:latin typeface="+mj-lt"/>
              </a:rPr>
              <a:t>Eliminating the use of Restraint &amp; Control</a:t>
            </a:r>
          </a:p>
          <a:p>
            <a:pPr algn="ctr"/>
            <a:r>
              <a:rPr lang="en-GB" sz="1000" dirty="0">
                <a:solidFill>
                  <a:schemeClr val="tx1">
                    <a:lumMod val="50000"/>
                    <a:lumOff val="50000"/>
                  </a:schemeClr>
                </a:solidFill>
                <a:latin typeface="+mj-lt"/>
              </a:rPr>
              <a:t>Community involvement in inpatient care</a:t>
            </a:r>
          </a:p>
          <a:p>
            <a:pPr algn="ctr"/>
            <a:r>
              <a:rPr lang="en-GB" sz="1000" dirty="0">
                <a:solidFill>
                  <a:schemeClr val="tx1">
                    <a:lumMod val="50000"/>
                    <a:lumOff val="50000"/>
                  </a:schemeClr>
                </a:solidFill>
                <a:latin typeface="+mj-lt"/>
              </a:rPr>
              <a:t>Cultural meditation</a:t>
            </a:r>
          </a:p>
          <a:p>
            <a:pPr algn="ctr"/>
            <a:r>
              <a:rPr lang="en-GB" sz="1000" dirty="0">
                <a:solidFill>
                  <a:schemeClr val="tx1">
                    <a:lumMod val="50000"/>
                    <a:lumOff val="50000"/>
                  </a:schemeClr>
                </a:solidFill>
                <a:latin typeface="+mj-lt"/>
              </a:rPr>
              <a:t>Ensure culturally capable workforce</a:t>
            </a:r>
            <a:endParaRPr lang="en-GB" sz="1000" dirty="0">
              <a:latin typeface="+mj-lt"/>
            </a:endParaRPr>
          </a:p>
        </p:txBody>
      </p:sp>
      <p:sp>
        <p:nvSpPr>
          <p:cNvPr id="507" name="Oval 506">
            <a:extLst>
              <a:ext uri="{FF2B5EF4-FFF2-40B4-BE49-F238E27FC236}">
                <a16:creationId xmlns:a16="http://schemas.microsoft.com/office/drawing/2014/main" id="{1AD6532C-538E-4198-B2CD-FA704F147249}"/>
              </a:ext>
            </a:extLst>
          </p:cNvPr>
          <p:cNvSpPr/>
          <p:nvPr/>
        </p:nvSpPr>
        <p:spPr>
          <a:xfrm>
            <a:off x="1703341" y="3137843"/>
            <a:ext cx="863473" cy="741457"/>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sp>
        <p:nvSpPr>
          <p:cNvPr id="236" name="5-Point Star 235"/>
          <p:cNvSpPr/>
          <p:nvPr/>
        </p:nvSpPr>
        <p:spPr>
          <a:xfrm>
            <a:off x="6171653" y="2796761"/>
            <a:ext cx="476028" cy="38758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7" name="TextBox 236"/>
          <p:cNvSpPr txBox="1"/>
          <p:nvPr/>
        </p:nvSpPr>
        <p:spPr>
          <a:xfrm>
            <a:off x="6226882" y="2865406"/>
            <a:ext cx="314510" cy="307777"/>
          </a:xfrm>
          <a:prstGeom prst="rect">
            <a:avLst/>
          </a:prstGeom>
          <a:noFill/>
        </p:spPr>
        <p:txBody>
          <a:bodyPr wrap="none" rtlCol="0">
            <a:spAutoFit/>
          </a:bodyPr>
          <a:lstStyle/>
          <a:p>
            <a:r>
              <a:rPr lang="en-GB" sz="1400" b="1" dirty="0">
                <a:solidFill>
                  <a:schemeClr val="bg1"/>
                </a:solidFill>
                <a:latin typeface="+mj-lt"/>
              </a:rPr>
              <a:t> 2</a:t>
            </a:r>
          </a:p>
        </p:txBody>
      </p:sp>
      <p:sp>
        <p:nvSpPr>
          <p:cNvPr id="238" name="5-Point Star 237"/>
          <p:cNvSpPr/>
          <p:nvPr/>
        </p:nvSpPr>
        <p:spPr>
          <a:xfrm>
            <a:off x="9515920" y="4912227"/>
            <a:ext cx="476028" cy="38758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9" name="TextBox 238"/>
          <p:cNvSpPr txBox="1"/>
          <p:nvPr/>
        </p:nvSpPr>
        <p:spPr>
          <a:xfrm>
            <a:off x="9562339" y="4962310"/>
            <a:ext cx="314510" cy="307777"/>
          </a:xfrm>
          <a:prstGeom prst="rect">
            <a:avLst/>
          </a:prstGeom>
          <a:noFill/>
        </p:spPr>
        <p:txBody>
          <a:bodyPr wrap="none" rtlCol="0">
            <a:spAutoFit/>
          </a:bodyPr>
          <a:lstStyle/>
          <a:p>
            <a:r>
              <a:rPr lang="en-GB" sz="1400" b="1" dirty="0">
                <a:solidFill>
                  <a:schemeClr val="bg1"/>
                </a:solidFill>
                <a:latin typeface="+mj-lt"/>
              </a:rPr>
              <a:t> 3</a:t>
            </a:r>
          </a:p>
        </p:txBody>
      </p:sp>
      <p:sp>
        <p:nvSpPr>
          <p:cNvPr id="250" name="TextBox 249"/>
          <p:cNvSpPr txBox="1"/>
          <p:nvPr/>
        </p:nvSpPr>
        <p:spPr>
          <a:xfrm>
            <a:off x="7712395" y="6442101"/>
            <a:ext cx="972702" cy="369332"/>
          </a:xfrm>
          <a:prstGeom prst="rect">
            <a:avLst/>
          </a:prstGeom>
          <a:noFill/>
        </p:spPr>
        <p:txBody>
          <a:bodyPr wrap="none" rtlCol="0">
            <a:spAutoFit/>
          </a:bodyPr>
          <a:lstStyle/>
          <a:p>
            <a:r>
              <a:rPr lang="en-GB" b="1" dirty="0">
                <a:solidFill>
                  <a:srgbClr val="674696"/>
                </a:solidFill>
              </a:rPr>
              <a:t>Hospital</a:t>
            </a:r>
          </a:p>
        </p:txBody>
      </p:sp>
      <p:sp>
        <p:nvSpPr>
          <p:cNvPr id="124" name="Oval 123">
            <a:extLst>
              <a:ext uri="{FF2B5EF4-FFF2-40B4-BE49-F238E27FC236}">
                <a16:creationId xmlns:a16="http://schemas.microsoft.com/office/drawing/2014/main" id="{6450DB77-DD64-4C0A-A021-7D231D4D437C}"/>
              </a:ext>
            </a:extLst>
          </p:cNvPr>
          <p:cNvSpPr/>
          <p:nvPr/>
        </p:nvSpPr>
        <p:spPr>
          <a:xfrm>
            <a:off x="836856" y="885668"/>
            <a:ext cx="869776" cy="892202"/>
          </a:xfrm>
          <a:prstGeom prst="ellipse">
            <a:avLst/>
          </a:prstGeom>
          <a:solidFill>
            <a:schemeClr val="bg1"/>
          </a:solidFill>
          <a:ln>
            <a:noFill/>
          </a:ln>
          <a:effectLst>
            <a:outerShdw blurRad="101600" dir="21540000" sx="106000" sy="106000" algn="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IN" dirty="0">
              <a:latin typeface="+mj-lt"/>
            </a:endParaRPr>
          </a:p>
        </p:txBody>
      </p:sp>
      <p:pic>
        <p:nvPicPr>
          <p:cNvPr id="127" name="Graphic 126" descr="Internet Of Things">
            <a:extLst>
              <a:ext uri="{FF2B5EF4-FFF2-40B4-BE49-F238E27FC236}">
                <a16:creationId xmlns:a16="http://schemas.microsoft.com/office/drawing/2014/main" id="{9E16DC11-21B1-4A02-9C07-18F58295AC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190" y="997281"/>
            <a:ext cx="642664" cy="642664"/>
          </a:xfrm>
          <a:prstGeom prst="rect">
            <a:avLst/>
          </a:prstGeom>
        </p:spPr>
      </p:pic>
      <p:pic>
        <p:nvPicPr>
          <p:cNvPr id="233" name="Graphic 232" descr="Medical">
            <a:extLst>
              <a:ext uri="{FF2B5EF4-FFF2-40B4-BE49-F238E27FC236}">
                <a16:creationId xmlns:a16="http://schemas.microsoft.com/office/drawing/2014/main" id="{6E101D70-2686-480F-8D38-8DDD33C5B5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2586" y="5252922"/>
            <a:ext cx="770700" cy="770700"/>
          </a:xfrm>
          <a:prstGeom prst="rect">
            <a:avLst/>
          </a:prstGeom>
        </p:spPr>
      </p:pic>
      <p:pic>
        <p:nvPicPr>
          <p:cNvPr id="235" name="Graphic 234" descr="Heart with pulse">
            <a:extLst>
              <a:ext uri="{FF2B5EF4-FFF2-40B4-BE49-F238E27FC236}">
                <a16:creationId xmlns:a16="http://schemas.microsoft.com/office/drawing/2014/main" id="{385CCAD2-5CD7-457B-A3AD-D13ED5AA05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1392" y="3131905"/>
            <a:ext cx="803380" cy="803380"/>
          </a:xfrm>
          <a:prstGeom prst="rect">
            <a:avLst/>
          </a:prstGeom>
        </p:spPr>
      </p:pic>
    </p:spTree>
    <p:extLst>
      <p:ext uri="{BB962C8B-B14F-4D97-AF65-F5344CB8AC3E}">
        <p14:creationId xmlns:p14="http://schemas.microsoft.com/office/powerpoint/2010/main" val="422231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Wandsworth Health &amp; Wellbeing Hubs</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3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1CE592B-2FB8-4DFA-A9F1-13B2B4D1CB5D}"/>
              </a:ext>
            </a:extLst>
          </p:cNvPr>
          <p:cNvSpPr/>
          <p:nvPr/>
        </p:nvSpPr>
        <p:spPr>
          <a:xfrm>
            <a:off x="849361" y="1594157"/>
            <a:ext cx="4460240" cy="4551680"/>
          </a:xfrm>
          <a:prstGeom prst="ellipse">
            <a:avLst/>
          </a:prstGeom>
          <a:solidFill>
            <a:schemeClr val="accent6">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6BD6786-E901-43BA-81EE-50A30F7B887E}"/>
              </a:ext>
            </a:extLst>
          </p:cNvPr>
          <p:cNvSpPr/>
          <p:nvPr/>
        </p:nvSpPr>
        <p:spPr>
          <a:xfrm>
            <a:off x="6790988" y="1594157"/>
            <a:ext cx="4460240" cy="4551680"/>
          </a:xfrm>
          <a:prstGeom prst="ellipse">
            <a:avLst/>
          </a:prstGeom>
          <a:solidFill>
            <a:schemeClr val="accent5">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3D9CE19-A8A1-48E0-8AFB-0F46D06B8975}"/>
              </a:ext>
            </a:extLst>
          </p:cNvPr>
          <p:cNvSpPr/>
          <p:nvPr/>
        </p:nvSpPr>
        <p:spPr>
          <a:xfrm>
            <a:off x="1920221" y="2731760"/>
            <a:ext cx="2257425" cy="227647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9DBF0DF-5CEE-4316-A864-EBC1C46F2784}"/>
              </a:ext>
            </a:extLst>
          </p:cNvPr>
          <p:cNvSpPr/>
          <p:nvPr/>
        </p:nvSpPr>
        <p:spPr>
          <a:xfrm>
            <a:off x="7948124" y="2777980"/>
            <a:ext cx="2257425" cy="2276475"/>
          </a:xfrm>
          <a:prstGeom prst="ellipse">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5A9956B-5E9F-4171-81DA-7998C037258E}"/>
              </a:ext>
            </a:extLst>
          </p:cNvPr>
          <p:cNvSpPr/>
          <p:nvPr/>
        </p:nvSpPr>
        <p:spPr>
          <a:xfrm>
            <a:off x="1977684" y="190578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C73B421-224E-498C-90EB-AA0440BD6F43}"/>
              </a:ext>
            </a:extLst>
          </p:cNvPr>
          <p:cNvSpPr txBox="1"/>
          <p:nvPr/>
        </p:nvSpPr>
        <p:spPr>
          <a:xfrm>
            <a:off x="1815367" y="2561946"/>
            <a:ext cx="1108651" cy="215444"/>
          </a:xfrm>
          <a:prstGeom prst="rect">
            <a:avLst/>
          </a:prstGeom>
          <a:noFill/>
        </p:spPr>
        <p:txBody>
          <a:bodyPr wrap="square" rtlCol="0">
            <a:spAutoFit/>
          </a:bodyPr>
          <a:lstStyle/>
          <a:p>
            <a:r>
              <a:rPr lang="en-GB" sz="800"/>
              <a:t>Community Transport</a:t>
            </a:r>
          </a:p>
        </p:txBody>
      </p:sp>
      <p:sp>
        <p:nvSpPr>
          <p:cNvPr id="44" name="Oval 43">
            <a:extLst>
              <a:ext uri="{FF2B5EF4-FFF2-40B4-BE49-F238E27FC236}">
                <a16:creationId xmlns:a16="http://schemas.microsoft.com/office/drawing/2014/main" id="{27B6E035-D1C1-407E-82C4-C8E6148565B1}"/>
              </a:ext>
            </a:extLst>
          </p:cNvPr>
          <p:cNvSpPr/>
          <p:nvPr/>
        </p:nvSpPr>
        <p:spPr>
          <a:xfrm>
            <a:off x="3230684" y="190578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5C806BD-8244-4636-997C-EE11C5A394EF}"/>
              </a:ext>
            </a:extLst>
          </p:cNvPr>
          <p:cNvSpPr/>
          <p:nvPr/>
        </p:nvSpPr>
        <p:spPr>
          <a:xfrm>
            <a:off x="4169392" y="271270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AB7EDB0-A5C9-4F6B-AA2E-B7C9F2F35C88}"/>
              </a:ext>
            </a:extLst>
          </p:cNvPr>
          <p:cNvSpPr/>
          <p:nvPr/>
        </p:nvSpPr>
        <p:spPr>
          <a:xfrm>
            <a:off x="4282500" y="401699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10486E0-0DD1-4FF3-8F34-BB0BE8628E25}"/>
              </a:ext>
            </a:extLst>
          </p:cNvPr>
          <p:cNvSpPr/>
          <p:nvPr/>
        </p:nvSpPr>
        <p:spPr>
          <a:xfrm>
            <a:off x="3331390" y="500426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FE7C4EC-6758-48A7-9139-0DB8EE8C8B79}"/>
              </a:ext>
            </a:extLst>
          </p:cNvPr>
          <p:cNvSpPr/>
          <p:nvPr/>
        </p:nvSpPr>
        <p:spPr>
          <a:xfrm>
            <a:off x="1997045" y="500426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B89C47D-BE64-41BC-8A1C-39B71D26DA64}"/>
              </a:ext>
            </a:extLst>
          </p:cNvPr>
          <p:cNvSpPr/>
          <p:nvPr/>
        </p:nvSpPr>
        <p:spPr>
          <a:xfrm>
            <a:off x="1098529" y="401699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AE0AFF3-5BB2-418D-BDC8-6CA87208269C}"/>
              </a:ext>
            </a:extLst>
          </p:cNvPr>
          <p:cNvSpPr/>
          <p:nvPr/>
        </p:nvSpPr>
        <p:spPr>
          <a:xfrm>
            <a:off x="1178064" y="279129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25E41F2C-E8ED-4830-9D27-2D172100C5B6}"/>
              </a:ext>
            </a:extLst>
          </p:cNvPr>
          <p:cNvSpPr/>
          <p:nvPr/>
        </p:nvSpPr>
        <p:spPr>
          <a:xfrm>
            <a:off x="7981503" y="189446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DEA16001-F4A7-4C2B-8A8D-614CA1947872}"/>
              </a:ext>
            </a:extLst>
          </p:cNvPr>
          <p:cNvSpPr/>
          <p:nvPr/>
        </p:nvSpPr>
        <p:spPr>
          <a:xfrm>
            <a:off x="9277551" y="188641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C5D3C89-55B6-407B-8C28-7E945DAB2DC4}"/>
              </a:ext>
            </a:extLst>
          </p:cNvPr>
          <p:cNvSpPr/>
          <p:nvPr/>
        </p:nvSpPr>
        <p:spPr>
          <a:xfrm>
            <a:off x="10147564" y="2705353"/>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B0FC303-9B04-43A5-83D1-F095246CDAC6}"/>
              </a:ext>
            </a:extLst>
          </p:cNvPr>
          <p:cNvSpPr/>
          <p:nvPr/>
        </p:nvSpPr>
        <p:spPr>
          <a:xfrm>
            <a:off x="10222907" y="408412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3198E05-6CCD-414A-BA46-09FD4FE45E77}"/>
              </a:ext>
            </a:extLst>
          </p:cNvPr>
          <p:cNvSpPr/>
          <p:nvPr/>
        </p:nvSpPr>
        <p:spPr>
          <a:xfrm>
            <a:off x="9392188" y="501842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FD96418-B80B-45FF-A661-D24F7B0E694D}"/>
              </a:ext>
            </a:extLst>
          </p:cNvPr>
          <p:cNvSpPr/>
          <p:nvPr/>
        </p:nvSpPr>
        <p:spPr>
          <a:xfrm>
            <a:off x="8030037" y="501215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C8423059-2849-4A20-A51B-CDEAC2A164AD}"/>
              </a:ext>
            </a:extLst>
          </p:cNvPr>
          <p:cNvSpPr/>
          <p:nvPr/>
        </p:nvSpPr>
        <p:spPr>
          <a:xfrm>
            <a:off x="7094815" y="410378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9051E87A-5EAC-45FD-A781-4330871507E1}"/>
              </a:ext>
            </a:extLst>
          </p:cNvPr>
          <p:cNvSpPr/>
          <p:nvPr/>
        </p:nvSpPr>
        <p:spPr>
          <a:xfrm>
            <a:off x="7139928" y="2731760"/>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B1E65D98-DDF3-4782-9AF9-099742E1537E}"/>
              </a:ext>
            </a:extLst>
          </p:cNvPr>
          <p:cNvSpPr txBox="1"/>
          <p:nvPr/>
        </p:nvSpPr>
        <p:spPr>
          <a:xfrm>
            <a:off x="4200587" y="3438584"/>
            <a:ext cx="824070" cy="338554"/>
          </a:xfrm>
          <a:prstGeom prst="rect">
            <a:avLst/>
          </a:prstGeom>
          <a:noFill/>
        </p:spPr>
        <p:txBody>
          <a:bodyPr wrap="square" rtlCol="0">
            <a:spAutoFit/>
          </a:bodyPr>
          <a:lstStyle/>
          <a:p>
            <a:pPr algn="ctr"/>
            <a:r>
              <a:rPr lang="en-GB" sz="800"/>
              <a:t>Employment Assistance</a:t>
            </a:r>
          </a:p>
        </p:txBody>
      </p:sp>
      <p:sp>
        <p:nvSpPr>
          <p:cNvPr id="91" name="TextBox 90">
            <a:extLst>
              <a:ext uri="{FF2B5EF4-FFF2-40B4-BE49-F238E27FC236}">
                <a16:creationId xmlns:a16="http://schemas.microsoft.com/office/drawing/2014/main" id="{F0FA2BD4-6FD0-4440-8E4A-C84695216161}"/>
              </a:ext>
            </a:extLst>
          </p:cNvPr>
          <p:cNvSpPr txBox="1"/>
          <p:nvPr/>
        </p:nvSpPr>
        <p:spPr>
          <a:xfrm>
            <a:off x="4204793" y="4749264"/>
            <a:ext cx="824070" cy="338554"/>
          </a:xfrm>
          <a:prstGeom prst="rect">
            <a:avLst/>
          </a:prstGeom>
          <a:noFill/>
        </p:spPr>
        <p:txBody>
          <a:bodyPr wrap="square" rtlCol="0">
            <a:spAutoFit/>
          </a:bodyPr>
          <a:lstStyle/>
          <a:p>
            <a:pPr algn="ctr"/>
            <a:r>
              <a:rPr lang="en-GB" sz="800"/>
              <a:t>Healthy Food Options</a:t>
            </a:r>
          </a:p>
        </p:txBody>
      </p:sp>
      <p:sp>
        <p:nvSpPr>
          <p:cNvPr id="93" name="TextBox 92">
            <a:extLst>
              <a:ext uri="{FF2B5EF4-FFF2-40B4-BE49-F238E27FC236}">
                <a16:creationId xmlns:a16="http://schemas.microsoft.com/office/drawing/2014/main" id="{7BFB1124-FE73-4B14-AE2F-FDD9B8BF9564}"/>
              </a:ext>
            </a:extLst>
          </p:cNvPr>
          <p:cNvSpPr txBox="1"/>
          <p:nvPr/>
        </p:nvSpPr>
        <p:spPr>
          <a:xfrm>
            <a:off x="3077356" y="2561637"/>
            <a:ext cx="1085107" cy="215444"/>
          </a:xfrm>
          <a:prstGeom prst="rect">
            <a:avLst/>
          </a:prstGeom>
          <a:noFill/>
        </p:spPr>
        <p:txBody>
          <a:bodyPr wrap="square" rtlCol="0">
            <a:spAutoFit/>
          </a:bodyPr>
          <a:lstStyle/>
          <a:p>
            <a:pPr algn="ctr"/>
            <a:r>
              <a:rPr lang="en-GB" sz="800" dirty="0"/>
              <a:t>Older Peoples Care</a:t>
            </a:r>
          </a:p>
        </p:txBody>
      </p:sp>
      <p:sp>
        <p:nvSpPr>
          <p:cNvPr id="95" name="TextBox 94">
            <a:extLst>
              <a:ext uri="{FF2B5EF4-FFF2-40B4-BE49-F238E27FC236}">
                <a16:creationId xmlns:a16="http://schemas.microsoft.com/office/drawing/2014/main" id="{1461042C-27A7-4C51-850D-5F2881FED6E1}"/>
              </a:ext>
            </a:extLst>
          </p:cNvPr>
          <p:cNvSpPr txBox="1"/>
          <p:nvPr/>
        </p:nvSpPr>
        <p:spPr>
          <a:xfrm>
            <a:off x="3230684" y="5701745"/>
            <a:ext cx="824070" cy="215444"/>
          </a:xfrm>
          <a:prstGeom prst="rect">
            <a:avLst/>
          </a:prstGeom>
          <a:noFill/>
        </p:spPr>
        <p:txBody>
          <a:bodyPr wrap="square" rtlCol="0">
            <a:spAutoFit/>
          </a:bodyPr>
          <a:lstStyle/>
          <a:p>
            <a:pPr algn="ctr"/>
            <a:r>
              <a:rPr lang="en-GB" sz="800"/>
              <a:t>Pastoral Care</a:t>
            </a:r>
          </a:p>
        </p:txBody>
      </p:sp>
      <p:sp>
        <p:nvSpPr>
          <p:cNvPr id="97" name="TextBox 96">
            <a:extLst>
              <a:ext uri="{FF2B5EF4-FFF2-40B4-BE49-F238E27FC236}">
                <a16:creationId xmlns:a16="http://schemas.microsoft.com/office/drawing/2014/main" id="{8D95A95F-4978-4BF5-86B4-F5CFC8ADD12C}"/>
              </a:ext>
            </a:extLst>
          </p:cNvPr>
          <p:cNvSpPr txBox="1"/>
          <p:nvPr/>
        </p:nvSpPr>
        <p:spPr>
          <a:xfrm>
            <a:off x="1093528" y="4763213"/>
            <a:ext cx="824070" cy="338554"/>
          </a:xfrm>
          <a:prstGeom prst="rect">
            <a:avLst/>
          </a:prstGeom>
          <a:noFill/>
        </p:spPr>
        <p:txBody>
          <a:bodyPr wrap="square" rtlCol="0">
            <a:spAutoFit/>
          </a:bodyPr>
          <a:lstStyle/>
          <a:p>
            <a:pPr algn="ctr"/>
            <a:r>
              <a:rPr lang="en-GB" sz="800"/>
              <a:t>Relationship Education</a:t>
            </a:r>
          </a:p>
        </p:txBody>
      </p:sp>
      <p:sp>
        <p:nvSpPr>
          <p:cNvPr id="99" name="TextBox 98">
            <a:extLst>
              <a:ext uri="{FF2B5EF4-FFF2-40B4-BE49-F238E27FC236}">
                <a16:creationId xmlns:a16="http://schemas.microsoft.com/office/drawing/2014/main" id="{D6D6F72A-8C76-4056-A0EC-ACB5C67A5C0C}"/>
              </a:ext>
            </a:extLst>
          </p:cNvPr>
          <p:cNvSpPr txBox="1"/>
          <p:nvPr/>
        </p:nvSpPr>
        <p:spPr>
          <a:xfrm>
            <a:off x="1089563" y="3521028"/>
            <a:ext cx="824070" cy="215444"/>
          </a:xfrm>
          <a:prstGeom prst="rect">
            <a:avLst/>
          </a:prstGeom>
          <a:noFill/>
        </p:spPr>
        <p:txBody>
          <a:bodyPr wrap="square" rtlCol="0">
            <a:spAutoFit/>
          </a:bodyPr>
          <a:lstStyle/>
          <a:p>
            <a:pPr algn="ctr"/>
            <a:r>
              <a:rPr lang="en-GB" sz="800"/>
              <a:t>Child Welfare</a:t>
            </a:r>
          </a:p>
        </p:txBody>
      </p:sp>
      <p:sp>
        <p:nvSpPr>
          <p:cNvPr id="101" name="TextBox 100">
            <a:extLst>
              <a:ext uri="{FF2B5EF4-FFF2-40B4-BE49-F238E27FC236}">
                <a16:creationId xmlns:a16="http://schemas.microsoft.com/office/drawing/2014/main" id="{0CF261F3-1D33-43F9-8F81-1CDF83A1E3CC}"/>
              </a:ext>
            </a:extLst>
          </p:cNvPr>
          <p:cNvSpPr txBox="1"/>
          <p:nvPr/>
        </p:nvSpPr>
        <p:spPr>
          <a:xfrm>
            <a:off x="1936727" y="5640190"/>
            <a:ext cx="824070" cy="338554"/>
          </a:xfrm>
          <a:prstGeom prst="rect">
            <a:avLst/>
          </a:prstGeom>
          <a:noFill/>
        </p:spPr>
        <p:txBody>
          <a:bodyPr wrap="square" rtlCol="0">
            <a:spAutoFit/>
          </a:bodyPr>
          <a:lstStyle/>
          <a:p>
            <a:pPr algn="ctr"/>
            <a:r>
              <a:rPr lang="en-GB" sz="800"/>
              <a:t>Advice &amp; Advocacy</a:t>
            </a:r>
          </a:p>
        </p:txBody>
      </p:sp>
      <p:sp>
        <p:nvSpPr>
          <p:cNvPr id="103" name="TextBox 102">
            <a:extLst>
              <a:ext uri="{FF2B5EF4-FFF2-40B4-BE49-F238E27FC236}">
                <a16:creationId xmlns:a16="http://schemas.microsoft.com/office/drawing/2014/main" id="{AED9B529-C793-4EBB-9CC3-D2804B84735F}"/>
              </a:ext>
            </a:extLst>
          </p:cNvPr>
          <p:cNvSpPr txBox="1"/>
          <p:nvPr/>
        </p:nvSpPr>
        <p:spPr>
          <a:xfrm>
            <a:off x="7930766" y="2593606"/>
            <a:ext cx="824070" cy="215444"/>
          </a:xfrm>
          <a:prstGeom prst="rect">
            <a:avLst/>
          </a:prstGeom>
          <a:noFill/>
        </p:spPr>
        <p:txBody>
          <a:bodyPr wrap="square" rtlCol="0">
            <a:spAutoFit/>
          </a:bodyPr>
          <a:lstStyle/>
          <a:p>
            <a:pPr algn="ctr"/>
            <a:r>
              <a:rPr lang="en-GB" sz="800" dirty="0"/>
              <a:t>Primary Care </a:t>
            </a:r>
          </a:p>
        </p:txBody>
      </p:sp>
      <p:sp>
        <p:nvSpPr>
          <p:cNvPr id="105" name="TextBox 104">
            <a:extLst>
              <a:ext uri="{FF2B5EF4-FFF2-40B4-BE49-F238E27FC236}">
                <a16:creationId xmlns:a16="http://schemas.microsoft.com/office/drawing/2014/main" id="{D8CFC602-248F-4BA4-BC7A-72A22AFC60FD}"/>
              </a:ext>
            </a:extLst>
          </p:cNvPr>
          <p:cNvSpPr txBox="1"/>
          <p:nvPr/>
        </p:nvSpPr>
        <p:spPr>
          <a:xfrm>
            <a:off x="7037617" y="3500866"/>
            <a:ext cx="824070" cy="338554"/>
          </a:xfrm>
          <a:prstGeom prst="rect">
            <a:avLst/>
          </a:prstGeom>
          <a:noFill/>
        </p:spPr>
        <p:txBody>
          <a:bodyPr wrap="square" rtlCol="0">
            <a:spAutoFit/>
          </a:bodyPr>
          <a:lstStyle/>
          <a:p>
            <a:pPr algn="ctr"/>
            <a:r>
              <a:rPr lang="en-GB" sz="800" dirty="0"/>
              <a:t>Specialist Mental Health</a:t>
            </a:r>
          </a:p>
        </p:txBody>
      </p:sp>
      <p:sp>
        <p:nvSpPr>
          <p:cNvPr id="107" name="TextBox 106">
            <a:extLst>
              <a:ext uri="{FF2B5EF4-FFF2-40B4-BE49-F238E27FC236}">
                <a16:creationId xmlns:a16="http://schemas.microsoft.com/office/drawing/2014/main" id="{7918A46B-1B13-4A96-B996-162CF52B4CCA}"/>
              </a:ext>
            </a:extLst>
          </p:cNvPr>
          <p:cNvSpPr txBox="1"/>
          <p:nvPr/>
        </p:nvSpPr>
        <p:spPr>
          <a:xfrm>
            <a:off x="9244802" y="2565471"/>
            <a:ext cx="824070" cy="215444"/>
          </a:xfrm>
          <a:prstGeom prst="rect">
            <a:avLst/>
          </a:prstGeom>
          <a:noFill/>
        </p:spPr>
        <p:txBody>
          <a:bodyPr wrap="square" rtlCol="0">
            <a:spAutoFit/>
          </a:bodyPr>
          <a:lstStyle/>
          <a:p>
            <a:pPr algn="ctr"/>
            <a:r>
              <a:rPr lang="en-GB" sz="800"/>
              <a:t>Pharmacy</a:t>
            </a:r>
          </a:p>
        </p:txBody>
      </p:sp>
      <p:sp>
        <p:nvSpPr>
          <p:cNvPr id="109" name="TextBox 108">
            <a:extLst>
              <a:ext uri="{FF2B5EF4-FFF2-40B4-BE49-F238E27FC236}">
                <a16:creationId xmlns:a16="http://schemas.microsoft.com/office/drawing/2014/main" id="{DD5C16FE-9AA9-4E7D-81A4-B290D7A784A8}"/>
              </a:ext>
            </a:extLst>
          </p:cNvPr>
          <p:cNvSpPr txBox="1"/>
          <p:nvPr/>
        </p:nvSpPr>
        <p:spPr>
          <a:xfrm>
            <a:off x="7157433" y="4784217"/>
            <a:ext cx="824070" cy="215444"/>
          </a:xfrm>
          <a:prstGeom prst="rect">
            <a:avLst/>
          </a:prstGeom>
          <a:noFill/>
        </p:spPr>
        <p:txBody>
          <a:bodyPr wrap="square" rtlCol="0">
            <a:spAutoFit/>
          </a:bodyPr>
          <a:lstStyle/>
          <a:p>
            <a:pPr algn="ctr"/>
            <a:r>
              <a:rPr lang="en-GB" sz="800" dirty="0"/>
              <a:t>Public Health</a:t>
            </a:r>
          </a:p>
        </p:txBody>
      </p:sp>
      <p:sp>
        <p:nvSpPr>
          <p:cNvPr id="111" name="TextBox 110">
            <a:extLst>
              <a:ext uri="{FF2B5EF4-FFF2-40B4-BE49-F238E27FC236}">
                <a16:creationId xmlns:a16="http://schemas.microsoft.com/office/drawing/2014/main" id="{369F6BE2-2C03-4FB4-A6BF-BCCF93637A54}"/>
              </a:ext>
            </a:extLst>
          </p:cNvPr>
          <p:cNvSpPr txBox="1"/>
          <p:nvPr/>
        </p:nvSpPr>
        <p:spPr>
          <a:xfrm>
            <a:off x="10134345" y="3412797"/>
            <a:ext cx="824070" cy="338554"/>
          </a:xfrm>
          <a:prstGeom prst="rect">
            <a:avLst/>
          </a:prstGeom>
          <a:noFill/>
        </p:spPr>
        <p:txBody>
          <a:bodyPr wrap="square" rtlCol="0">
            <a:spAutoFit/>
          </a:bodyPr>
          <a:lstStyle/>
          <a:p>
            <a:pPr algn="ctr"/>
            <a:r>
              <a:rPr lang="en-GB" sz="800" dirty="0"/>
              <a:t>Post, sub-acute care</a:t>
            </a:r>
          </a:p>
        </p:txBody>
      </p:sp>
      <p:sp>
        <p:nvSpPr>
          <p:cNvPr id="113" name="TextBox 112">
            <a:extLst>
              <a:ext uri="{FF2B5EF4-FFF2-40B4-BE49-F238E27FC236}">
                <a16:creationId xmlns:a16="http://schemas.microsoft.com/office/drawing/2014/main" id="{0BECFE6F-C214-47FB-A7F7-77C17FC573C8}"/>
              </a:ext>
            </a:extLst>
          </p:cNvPr>
          <p:cNvSpPr txBox="1"/>
          <p:nvPr/>
        </p:nvSpPr>
        <p:spPr>
          <a:xfrm>
            <a:off x="9341753" y="5720119"/>
            <a:ext cx="824070" cy="215444"/>
          </a:xfrm>
          <a:prstGeom prst="rect">
            <a:avLst/>
          </a:prstGeom>
          <a:noFill/>
        </p:spPr>
        <p:txBody>
          <a:bodyPr wrap="square" rtlCol="0">
            <a:spAutoFit/>
          </a:bodyPr>
          <a:lstStyle/>
          <a:p>
            <a:pPr algn="ctr"/>
            <a:r>
              <a:rPr lang="en-GB" sz="800" dirty="0"/>
              <a:t>Urgent Care</a:t>
            </a:r>
          </a:p>
        </p:txBody>
      </p:sp>
      <p:sp>
        <p:nvSpPr>
          <p:cNvPr id="115" name="TextBox 114">
            <a:extLst>
              <a:ext uri="{FF2B5EF4-FFF2-40B4-BE49-F238E27FC236}">
                <a16:creationId xmlns:a16="http://schemas.microsoft.com/office/drawing/2014/main" id="{68F2FD78-CD36-4DAF-B6D8-D2CFD50646B1}"/>
              </a:ext>
            </a:extLst>
          </p:cNvPr>
          <p:cNvSpPr txBox="1"/>
          <p:nvPr/>
        </p:nvSpPr>
        <p:spPr>
          <a:xfrm>
            <a:off x="10172170" y="4803874"/>
            <a:ext cx="824070" cy="338554"/>
          </a:xfrm>
          <a:prstGeom prst="rect">
            <a:avLst/>
          </a:prstGeom>
          <a:noFill/>
        </p:spPr>
        <p:txBody>
          <a:bodyPr wrap="square" rtlCol="0">
            <a:spAutoFit/>
          </a:bodyPr>
          <a:lstStyle/>
          <a:p>
            <a:pPr algn="ctr"/>
            <a:r>
              <a:rPr lang="en-GB" sz="800" dirty="0"/>
              <a:t>Community Health</a:t>
            </a:r>
          </a:p>
        </p:txBody>
      </p:sp>
      <p:sp>
        <p:nvSpPr>
          <p:cNvPr id="117" name="TextBox 116">
            <a:extLst>
              <a:ext uri="{FF2B5EF4-FFF2-40B4-BE49-F238E27FC236}">
                <a16:creationId xmlns:a16="http://schemas.microsoft.com/office/drawing/2014/main" id="{8E7FD270-DDC6-476D-B989-FBED9C5E99F6}"/>
              </a:ext>
            </a:extLst>
          </p:cNvPr>
          <p:cNvSpPr txBox="1"/>
          <p:nvPr/>
        </p:nvSpPr>
        <p:spPr>
          <a:xfrm>
            <a:off x="8002955" y="5713598"/>
            <a:ext cx="824070" cy="215444"/>
          </a:xfrm>
          <a:prstGeom prst="rect">
            <a:avLst/>
          </a:prstGeom>
          <a:noFill/>
        </p:spPr>
        <p:txBody>
          <a:bodyPr wrap="square" rtlCol="0">
            <a:spAutoFit/>
          </a:bodyPr>
          <a:lstStyle/>
          <a:p>
            <a:pPr algn="ctr"/>
            <a:r>
              <a:rPr lang="en-GB" sz="800" dirty="0"/>
              <a:t>Physical Health</a:t>
            </a:r>
          </a:p>
        </p:txBody>
      </p:sp>
      <p:sp>
        <p:nvSpPr>
          <p:cNvPr id="118" name="TextBox 117">
            <a:extLst>
              <a:ext uri="{FF2B5EF4-FFF2-40B4-BE49-F238E27FC236}">
                <a16:creationId xmlns:a16="http://schemas.microsoft.com/office/drawing/2014/main" id="{C23FCCDE-C3F1-4B2D-AB3D-63257D4F9BB0}"/>
              </a:ext>
            </a:extLst>
          </p:cNvPr>
          <p:cNvSpPr txBox="1"/>
          <p:nvPr/>
        </p:nvSpPr>
        <p:spPr>
          <a:xfrm>
            <a:off x="1902236" y="3480037"/>
            <a:ext cx="2231390" cy="861774"/>
          </a:xfrm>
          <a:prstGeom prst="rect">
            <a:avLst/>
          </a:prstGeom>
          <a:noFill/>
        </p:spPr>
        <p:txBody>
          <a:bodyPr wrap="square" rtlCol="0">
            <a:spAutoFit/>
          </a:bodyPr>
          <a:lstStyle/>
          <a:p>
            <a:pPr algn="ctr"/>
            <a:r>
              <a:rPr lang="en-GB" sz="2500" dirty="0">
                <a:solidFill>
                  <a:schemeClr val="bg1"/>
                </a:solidFill>
              </a:rPr>
              <a:t>Community Organisations</a:t>
            </a:r>
          </a:p>
        </p:txBody>
      </p:sp>
      <p:sp>
        <p:nvSpPr>
          <p:cNvPr id="122" name="TextBox 121">
            <a:extLst>
              <a:ext uri="{FF2B5EF4-FFF2-40B4-BE49-F238E27FC236}">
                <a16:creationId xmlns:a16="http://schemas.microsoft.com/office/drawing/2014/main" id="{8DA4BD4B-6C72-426C-9249-3CD2F3CB9B4B}"/>
              </a:ext>
            </a:extLst>
          </p:cNvPr>
          <p:cNvSpPr txBox="1"/>
          <p:nvPr/>
        </p:nvSpPr>
        <p:spPr>
          <a:xfrm>
            <a:off x="8273880" y="3394405"/>
            <a:ext cx="1664080" cy="954107"/>
          </a:xfrm>
          <a:prstGeom prst="rect">
            <a:avLst/>
          </a:prstGeom>
          <a:noFill/>
        </p:spPr>
        <p:txBody>
          <a:bodyPr wrap="square" rtlCol="0">
            <a:spAutoFit/>
          </a:bodyPr>
          <a:lstStyle/>
          <a:p>
            <a:pPr algn="ctr"/>
            <a:r>
              <a:rPr lang="en-GB" sz="2800">
                <a:solidFill>
                  <a:schemeClr val="bg1"/>
                </a:solidFill>
              </a:rPr>
              <a:t>Clinical  Services</a:t>
            </a:r>
          </a:p>
        </p:txBody>
      </p:sp>
      <p:sp>
        <p:nvSpPr>
          <p:cNvPr id="2" name="TextBox 1">
            <a:extLst>
              <a:ext uri="{FF2B5EF4-FFF2-40B4-BE49-F238E27FC236}">
                <a16:creationId xmlns:a16="http://schemas.microsoft.com/office/drawing/2014/main" id="{BE5E4002-A101-E444-B4FC-DD5E42221923}"/>
              </a:ext>
            </a:extLst>
          </p:cNvPr>
          <p:cNvSpPr txBox="1"/>
          <p:nvPr/>
        </p:nvSpPr>
        <p:spPr>
          <a:xfrm>
            <a:off x="1783525" y="1036339"/>
            <a:ext cx="2959886" cy="492443"/>
          </a:xfrm>
          <a:prstGeom prst="rect">
            <a:avLst/>
          </a:prstGeom>
          <a:noFill/>
        </p:spPr>
        <p:txBody>
          <a:bodyPr wrap="square" rtlCol="0">
            <a:spAutoFit/>
          </a:bodyPr>
          <a:lstStyle/>
          <a:p>
            <a:r>
              <a:rPr lang="en-US" sz="2600" b="1" dirty="0">
                <a:solidFill>
                  <a:schemeClr val="bg1">
                    <a:lumMod val="50000"/>
                  </a:schemeClr>
                </a:solidFill>
                <a:latin typeface="+mj-lt"/>
              </a:rPr>
              <a:t>Community System</a:t>
            </a:r>
          </a:p>
        </p:txBody>
      </p:sp>
      <p:pic>
        <p:nvPicPr>
          <p:cNvPr id="1026" name="Picture 2" descr="See the source image">
            <a:extLst>
              <a:ext uri="{FF2B5EF4-FFF2-40B4-BE49-F238E27FC236}">
                <a16:creationId xmlns:a16="http://schemas.microsoft.com/office/drawing/2014/main" id="{A51B0BCD-9FDE-45EF-8A6B-F7250395E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215" y="4118197"/>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873ECF3D-8CC5-4FB2-B409-608F61E39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890" y="2007071"/>
            <a:ext cx="567744" cy="567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6ECFEEB4-ED37-400D-9502-A821D88B1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339" y="2023100"/>
            <a:ext cx="504825" cy="436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e the source image">
            <a:extLst>
              <a:ext uri="{FF2B5EF4-FFF2-40B4-BE49-F238E27FC236}">
                <a16:creationId xmlns:a16="http://schemas.microsoft.com/office/drawing/2014/main" id="{4CD049CE-D8CE-41D7-B2B6-21198433C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918" y="2747703"/>
            <a:ext cx="574177" cy="574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955DADAC-38C1-40DF-B2D9-0F3C4C494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153" y="5101767"/>
            <a:ext cx="481940" cy="479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C1ED58FA-2402-44F5-BAFD-3B7C28C2D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126" y="4127722"/>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ee the source image">
            <a:extLst>
              <a:ext uri="{FF2B5EF4-FFF2-40B4-BE49-F238E27FC236}">
                <a16:creationId xmlns:a16="http://schemas.microsoft.com/office/drawing/2014/main" id="{973A14E8-53B8-4DA6-9079-9B4FD59DB7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961" y="5079392"/>
            <a:ext cx="563652" cy="563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6F4BA806-6065-4C5C-A65D-A8B89093F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813" y="2869985"/>
            <a:ext cx="522712" cy="5227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ee the source image">
            <a:extLst>
              <a:ext uri="{FF2B5EF4-FFF2-40B4-BE49-F238E27FC236}">
                <a16:creationId xmlns:a16="http://schemas.microsoft.com/office/drawing/2014/main" id="{22C0EC35-AD74-4068-BFCB-1586C18F96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5068" y="4202772"/>
            <a:ext cx="501650" cy="5021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CC21A75D-902D-48FA-9621-A364A319BE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0814" y="2803823"/>
            <a:ext cx="518057" cy="518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See the source image">
            <a:extLst>
              <a:ext uri="{FF2B5EF4-FFF2-40B4-BE49-F238E27FC236}">
                <a16:creationId xmlns:a16="http://schemas.microsoft.com/office/drawing/2014/main" id="{A39AF41E-B810-4EB4-821D-99FE922AF8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7612" y="1982802"/>
            <a:ext cx="489938" cy="4959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DB10BCB7-AFDD-4A05-B7A5-8EE5BC780A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1753" y="1943895"/>
            <a:ext cx="511648" cy="5608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ee the source image">
            <a:extLst>
              <a:ext uri="{FF2B5EF4-FFF2-40B4-BE49-F238E27FC236}">
                <a16:creationId xmlns:a16="http://schemas.microsoft.com/office/drawing/2014/main" id="{C7A22E0D-D8EB-4132-A7ED-6841B1A82A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84128" y="2817315"/>
            <a:ext cx="473828" cy="4738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6D93612F-C51E-454B-8E58-FF88D0D206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4128" y="4158331"/>
            <a:ext cx="549804" cy="5498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273DCCDD-1972-4095-80C6-EAE2C54347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4512" y="5091346"/>
            <a:ext cx="489234" cy="4373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See the source image">
            <a:extLst>
              <a:ext uri="{FF2B5EF4-FFF2-40B4-BE49-F238E27FC236}">
                <a16:creationId xmlns:a16="http://schemas.microsoft.com/office/drawing/2014/main" id="{F57D9233-B0D4-4D71-9CDB-E3C73CAE21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8094" y="5020322"/>
            <a:ext cx="667975" cy="667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E2F4B7-5B3A-45C9-889B-64021CD014DF}"/>
              </a:ext>
            </a:extLst>
          </p:cNvPr>
          <p:cNvSpPr txBox="1"/>
          <p:nvPr/>
        </p:nvSpPr>
        <p:spPr>
          <a:xfrm>
            <a:off x="270866" y="263703"/>
            <a:ext cx="11329850" cy="615553"/>
          </a:xfrm>
          <a:prstGeom prst="rect">
            <a:avLst/>
          </a:prstGeom>
          <a:noFill/>
        </p:spPr>
        <p:txBody>
          <a:bodyPr wrap="square" rtlCol="0">
            <a:spAutoFit/>
          </a:bodyPr>
          <a:lstStyle/>
          <a:p>
            <a:r>
              <a:rPr lang="en-US" sz="3400" dirty="0">
                <a:latin typeface="+mj-lt"/>
              </a:rPr>
              <a:t>The current system is fragmented and results in inequalities</a:t>
            </a:r>
          </a:p>
        </p:txBody>
      </p:sp>
      <p:sp>
        <p:nvSpPr>
          <p:cNvPr id="14" name="TextBox 13">
            <a:extLst>
              <a:ext uri="{FF2B5EF4-FFF2-40B4-BE49-F238E27FC236}">
                <a16:creationId xmlns:a16="http://schemas.microsoft.com/office/drawing/2014/main" id="{B114AAA0-6A07-4519-9CF3-612EE56A1A20}"/>
              </a:ext>
            </a:extLst>
          </p:cNvPr>
          <p:cNvSpPr txBox="1"/>
          <p:nvPr/>
        </p:nvSpPr>
        <p:spPr>
          <a:xfrm>
            <a:off x="8044357" y="1036753"/>
            <a:ext cx="2178550" cy="492443"/>
          </a:xfrm>
          <a:prstGeom prst="rect">
            <a:avLst/>
          </a:prstGeom>
          <a:noFill/>
        </p:spPr>
        <p:txBody>
          <a:bodyPr wrap="square" rtlCol="0">
            <a:spAutoFit/>
          </a:bodyPr>
          <a:lstStyle/>
          <a:p>
            <a:r>
              <a:rPr lang="en-US" sz="2600" b="1" dirty="0">
                <a:solidFill>
                  <a:schemeClr val="bg1">
                    <a:lumMod val="50000"/>
                  </a:schemeClr>
                </a:solidFill>
                <a:latin typeface="+mj-lt"/>
              </a:rPr>
              <a:t>Clinical System</a:t>
            </a:r>
          </a:p>
        </p:txBody>
      </p:sp>
      <p:sp>
        <p:nvSpPr>
          <p:cNvPr id="17" name="Rectangle: Rounded Corners 16">
            <a:extLst>
              <a:ext uri="{FF2B5EF4-FFF2-40B4-BE49-F238E27FC236}">
                <a16:creationId xmlns:a16="http://schemas.microsoft.com/office/drawing/2014/main" id="{DF616489-5B21-45AE-B3D7-9E0FB68A07F8}"/>
              </a:ext>
            </a:extLst>
          </p:cNvPr>
          <p:cNvSpPr/>
          <p:nvPr/>
        </p:nvSpPr>
        <p:spPr>
          <a:xfrm>
            <a:off x="593888" y="1036340"/>
            <a:ext cx="4963411" cy="527962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DD08D94-7A68-4EFA-AC8D-CA2292DFFE5F}"/>
              </a:ext>
            </a:extLst>
          </p:cNvPr>
          <p:cNvSpPr/>
          <p:nvPr/>
        </p:nvSpPr>
        <p:spPr>
          <a:xfrm>
            <a:off x="6539402" y="1036340"/>
            <a:ext cx="4963411" cy="527962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32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1CE592B-2FB8-4DFA-A9F1-13B2B4D1CB5D}"/>
              </a:ext>
            </a:extLst>
          </p:cNvPr>
          <p:cNvSpPr/>
          <p:nvPr/>
        </p:nvSpPr>
        <p:spPr>
          <a:xfrm>
            <a:off x="856522" y="1586794"/>
            <a:ext cx="4460240" cy="4551680"/>
          </a:xfrm>
          <a:prstGeom prst="ellipse">
            <a:avLst/>
          </a:prstGeom>
          <a:solidFill>
            <a:schemeClr val="accent6">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6BD6786-E901-43BA-81EE-50A30F7B887E}"/>
              </a:ext>
            </a:extLst>
          </p:cNvPr>
          <p:cNvSpPr/>
          <p:nvPr/>
        </p:nvSpPr>
        <p:spPr>
          <a:xfrm>
            <a:off x="6828696" y="1586793"/>
            <a:ext cx="4460240" cy="4551680"/>
          </a:xfrm>
          <a:prstGeom prst="ellipse">
            <a:avLst/>
          </a:prstGeom>
          <a:solidFill>
            <a:schemeClr val="accent5">
              <a:lumMod val="40000"/>
              <a:lumOff val="60000"/>
            </a:schemeClr>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3D9CE19-A8A1-48E0-8AFB-0F46D06B8975}"/>
              </a:ext>
            </a:extLst>
          </p:cNvPr>
          <p:cNvSpPr/>
          <p:nvPr/>
        </p:nvSpPr>
        <p:spPr>
          <a:xfrm>
            <a:off x="1957929" y="2724396"/>
            <a:ext cx="2257425" cy="227647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9DBF0DF-5CEE-4316-A864-EBC1C46F2784}"/>
              </a:ext>
            </a:extLst>
          </p:cNvPr>
          <p:cNvSpPr/>
          <p:nvPr/>
        </p:nvSpPr>
        <p:spPr>
          <a:xfrm>
            <a:off x="7985832" y="2770616"/>
            <a:ext cx="2257425" cy="2276475"/>
          </a:xfrm>
          <a:prstGeom prst="ellipse">
            <a:avLst/>
          </a:prstGeom>
          <a:solidFill>
            <a:schemeClr val="accent5">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5A9956B-5E9F-4171-81DA-7998C037258E}"/>
              </a:ext>
            </a:extLst>
          </p:cNvPr>
          <p:cNvSpPr/>
          <p:nvPr/>
        </p:nvSpPr>
        <p:spPr>
          <a:xfrm>
            <a:off x="2015392" y="189841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C73B421-224E-498C-90EB-AA0440BD6F43}"/>
              </a:ext>
            </a:extLst>
          </p:cNvPr>
          <p:cNvSpPr txBox="1"/>
          <p:nvPr/>
        </p:nvSpPr>
        <p:spPr>
          <a:xfrm>
            <a:off x="1833616" y="2574861"/>
            <a:ext cx="1144429" cy="215444"/>
          </a:xfrm>
          <a:prstGeom prst="rect">
            <a:avLst/>
          </a:prstGeom>
          <a:noFill/>
        </p:spPr>
        <p:txBody>
          <a:bodyPr wrap="square" rtlCol="0">
            <a:spAutoFit/>
          </a:bodyPr>
          <a:lstStyle/>
          <a:p>
            <a:r>
              <a:rPr lang="en-GB" sz="800"/>
              <a:t>Community Transport</a:t>
            </a:r>
          </a:p>
        </p:txBody>
      </p:sp>
      <p:sp>
        <p:nvSpPr>
          <p:cNvPr id="44" name="Oval 43">
            <a:extLst>
              <a:ext uri="{FF2B5EF4-FFF2-40B4-BE49-F238E27FC236}">
                <a16:creationId xmlns:a16="http://schemas.microsoft.com/office/drawing/2014/main" id="{27B6E035-D1C1-407E-82C4-C8E6148565B1}"/>
              </a:ext>
            </a:extLst>
          </p:cNvPr>
          <p:cNvSpPr/>
          <p:nvPr/>
        </p:nvSpPr>
        <p:spPr>
          <a:xfrm>
            <a:off x="3268392" y="189841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5C806BD-8244-4636-997C-EE11C5A394EF}"/>
              </a:ext>
            </a:extLst>
          </p:cNvPr>
          <p:cNvSpPr/>
          <p:nvPr/>
        </p:nvSpPr>
        <p:spPr>
          <a:xfrm>
            <a:off x="4207100" y="270534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AB7EDB0-A5C9-4F6B-AA2E-B7C9F2F35C88}"/>
              </a:ext>
            </a:extLst>
          </p:cNvPr>
          <p:cNvSpPr/>
          <p:nvPr/>
        </p:nvSpPr>
        <p:spPr>
          <a:xfrm>
            <a:off x="4320208" y="400963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10486E0-0DD1-4FF3-8F34-BB0BE8628E25}"/>
              </a:ext>
            </a:extLst>
          </p:cNvPr>
          <p:cNvSpPr/>
          <p:nvPr/>
        </p:nvSpPr>
        <p:spPr>
          <a:xfrm>
            <a:off x="3369098" y="499690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FE7C4EC-6758-48A7-9139-0DB8EE8C8B79}"/>
              </a:ext>
            </a:extLst>
          </p:cNvPr>
          <p:cNvSpPr/>
          <p:nvPr/>
        </p:nvSpPr>
        <p:spPr>
          <a:xfrm>
            <a:off x="2034753" y="499690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B89C47D-BE64-41BC-8A1C-39B71D26DA64}"/>
              </a:ext>
            </a:extLst>
          </p:cNvPr>
          <p:cNvSpPr/>
          <p:nvPr/>
        </p:nvSpPr>
        <p:spPr>
          <a:xfrm>
            <a:off x="1136237" y="400963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AE0AFF3-5BB2-418D-BDC8-6CA87208269C}"/>
              </a:ext>
            </a:extLst>
          </p:cNvPr>
          <p:cNvSpPr/>
          <p:nvPr/>
        </p:nvSpPr>
        <p:spPr>
          <a:xfrm>
            <a:off x="1215772" y="278392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25E41F2C-E8ED-4830-9D27-2D172100C5B6}"/>
              </a:ext>
            </a:extLst>
          </p:cNvPr>
          <p:cNvSpPr/>
          <p:nvPr/>
        </p:nvSpPr>
        <p:spPr>
          <a:xfrm>
            <a:off x="8019211" y="1887104"/>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DEA16001-F4A7-4C2B-8A8D-614CA1947872}"/>
              </a:ext>
            </a:extLst>
          </p:cNvPr>
          <p:cNvSpPr/>
          <p:nvPr/>
        </p:nvSpPr>
        <p:spPr>
          <a:xfrm>
            <a:off x="9315259" y="1879051"/>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CC5D3C89-55B6-407B-8C28-7E945DAB2DC4}"/>
              </a:ext>
            </a:extLst>
          </p:cNvPr>
          <p:cNvSpPr/>
          <p:nvPr/>
        </p:nvSpPr>
        <p:spPr>
          <a:xfrm>
            <a:off x="10185272" y="2697989"/>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B0FC303-9B04-43A5-83D1-F095246CDAC6}"/>
              </a:ext>
            </a:extLst>
          </p:cNvPr>
          <p:cNvSpPr/>
          <p:nvPr/>
        </p:nvSpPr>
        <p:spPr>
          <a:xfrm>
            <a:off x="10260615" y="407676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3198E05-6CCD-414A-BA46-09FD4FE45E77}"/>
              </a:ext>
            </a:extLst>
          </p:cNvPr>
          <p:cNvSpPr/>
          <p:nvPr/>
        </p:nvSpPr>
        <p:spPr>
          <a:xfrm>
            <a:off x="9429896" y="5011058"/>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FD96418-B80B-45FF-A661-D24F7B0E694D}"/>
              </a:ext>
            </a:extLst>
          </p:cNvPr>
          <p:cNvSpPr/>
          <p:nvPr/>
        </p:nvSpPr>
        <p:spPr>
          <a:xfrm>
            <a:off x="8067745" y="5004795"/>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C8423059-2849-4A20-A51B-CDEAC2A164AD}"/>
              </a:ext>
            </a:extLst>
          </p:cNvPr>
          <p:cNvSpPr/>
          <p:nvPr/>
        </p:nvSpPr>
        <p:spPr>
          <a:xfrm>
            <a:off x="7132523" y="4096422"/>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9051E87A-5EAC-45FD-A781-4330871507E1}"/>
              </a:ext>
            </a:extLst>
          </p:cNvPr>
          <p:cNvSpPr/>
          <p:nvPr/>
        </p:nvSpPr>
        <p:spPr>
          <a:xfrm>
            <a:off x="7177636" y="2724396"/>
            <a:ext cx="742157" cy="700088"/>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B1E65D98-DDF3-4782-9AF9-099742E1537E}"/>
              </a:ext>
            </a:extLst>
          </p:cNvPr>
          <p:cNvSpPr txBox="1"/>
          <p:nvPr/>
        </p:nvSpPr>
        <p:spPr>
          <a:xfrm>
            <a:off x="4238295" y="3431220"/>
            <a:ext cx="824070" cy="338554"/>
          </a:xfrm>
          <a:prstGeom prst="rect">
            <a:avLst/>
          </a:prstGeom>
          <a:noFill/>
        </p:spPr>
        <p:txBody>
          <a:bodyPr wrap="square" rtlCol="0">
            <a:spAutoFit/>
          </a:bodyPr>
          <a:lstStyle/>
          <a:p>
            <a:pPr algn="ctr"/>
            <a:r>
              <a:rPr lang="en-GB" sz="800"/>
              <a:t>Employment Assistance</a:t>
            </a:r>
          </a:p>
        </p:txBody>
      </p:sp>
      <p:sp>
        <p:nvSpPr>
          <p:cNvPr id="91" name="TextBox 90">
            <a:extLst>
              <a:ext uri="{FF2B5EF4-FFF2-40B4-BE49-F238E27FC236}">
                <a16:creationId xmlns:a16="http://schemas.microsoft.com/office/drawing/2014/main" id="{F0FA2BD4-6FD0-4440-8E4A-C84695216161}"/>
              </a:ext>
            </a:extLst>
          </p:cNvPr>
          <p:cNvSpPr txBox="1"/>
          <p:nvPr/>
        </p:nvSpPr>
        <p:spPr>
          <a:xfrm>
            <a:off x="4242501" y="4741900"/>
            <a:ext cx="824070" cy="338554"/>
          </a:xfrm>
          <a:prstGeom prst="rect">
            <a:avLst/>
          </a:prstGeom>
          <a:noFill/>
        </p:spPr>
        <p:txBody>
          <a:bodyPr wrap="square" rtlCol="0">
            <a:spAutoFit/>
          </a:bodyPr>
          <a:lstStyle/>
          <a:p>
            <a:pPr algn="ctr"/>
            <a:r>
              <a:rPr lang="en-GB" sz="800"/>
              <a:t>Healthy Food Options</a:t>
            </a:r>
          </a:p>
        </p:txBody>
      </p:sp>
      <p:sp>
        <p:nvSpPr>
          <p:cNvPr id="93" name="TextBox 92">
            <a:extLst>
              <a:ext uri="{FF2B5EF4-FFF2-40B4-BE49-F238E27FC236}">
                <a16:creationId xmlns:a16="http://schemas.microsoft.com/office/drawing/2014/main" id="{7BFB1124-FE73-4B14-AE2F-FDD9B8BF9564}"/>
              </a:ext>
            </a:extLst>
          </p:cNvPr>
          <p:cNvSpPr txBox="1"/>
          <p:nvPr/>
        </p:nvSpPr>
        <p:spPr>
          <a:xfrm>
            <a:off x="3207293" y="2562042"/>
            <a:ext cx="1003531" cy="215444"/>
          </a:xfrm>
          <a:prstGeom prst="rect">
            <a:avLst/>
          </a:prstGeom>
          <a:noFill/>
        </p:spPr>
        <p:txBody>
          <a:bodyPr wrap="square" rtlCol="0">
            <a:spAutoFit/>
          </a:bodyPr>
          <a:lstStyle/>
          <a:p>
            <a:pPr algn="ctr"/>
            <a:r>
              <a:rPr lang="en-GB" sz="800" dirty="0"/>
              <a:t>Older Peoples Care</a:t>
            </a:r>
          </a:p>
        </p:txBody>
      </p:sp>
      <p:sp>
        <p:nvSpPr>
          <p:cNvPr id="95" name="TextBox 94">
            <a:extLst>
              <a:ext uri="{FF2B5EF4-FFF2-40B4-BE49-F238E27FC236}">
                <a16:creationId xmlns:a16="http://schemas.microsoft.com/office/drawing/2014/main" id="{1461042C-27A7-4C51-850D-5F2881FED6E1}"/>
              </a:ext>
            </a:extLst>
          </p:cNvPr>
          <p:cNvSpPr txBox="1"/>
          <p:nvPr/>
        </p:nvSpPr>
        <p:spPr>
          <a:xfrm>
            <a:off x="3268392" y="5694381"/>
            <a:ext cx="824070" cy="215444"/>
          </a:xfrm>
          <a:prstGeom prst="rect">
            <a:avLst/>
          </a:prstGeom>
          <a:noFill/>
        </p:spPr>
        <p:txBody>
          <a:bodyPr wrap="square" rtlCol="0">
            <a:spAutoFit/>
          </a:bodyPr>
          <a:lstStyle/>
          <a:p>
            <a:pPr algn="ctr"/>
            <a:r>
              <a:rPr lang="en-GB" sz="800"/>
              <a:t>Pastoral Care</a:t>
            </a:r>
          </a:p>
        </p:txBody>
      </p:sp>
      <p:sp>
        <p:nvSpPr>
          <p:cNvPr id="97" name="TextBox 96">
            <a:extLst>
              <a:ext uri="{FF2B5EF4-FFF2-40B4-BE49-F238E27FC236}">
                <a16:creationId xmlns:a16="http://schemas.microsoft.com/office/drawing/2014/main" id="{8D95A95F-4978-4BF5-86B4-F5CFC8ADD12C}"/>
              </a:ext>
            </a:extLst>
          </p:cNvPr>
          <p:cNvSpPr txBox="1"/>
          <p:nvPr/>
        </p:nvSpPr>
        <p:spPr>
          <a:xfrm>
            <a:off x="1131236" y="4755849"/>
            <a:ext cx="824070" cy="338554"/>
          </a:xfrm>
          <a:prstGeom prst="rect">
            <a:avLst/>
          </a:prstGeom>
          <a:noFill/>
        </p:spPr>
        <p:txBody>
          <a:bodyPr wrap="square" rtlCol="0">
            <a:spAutoFit/>
          </a:bodyPr>
          <a:lstStyle/>
          <a:p>
            <a:pPr algn="ctr"/>
            <a:r>
              <a:rPr lang="en-GB" sz="800"/>
              <a:t>Relationship Education</a:t>
            </a:r>
          </a:p>
        </p:txBody>
      </p:sp>
      <p:sp>
        <p:nvSpPr>
          <p:cNvPr id="99" name="TextBox 98">
            <a:extLst>
              <a:ext uri="{FF2B5EF4-FFF2-40B4-BE49-F238E27FC236}">
                <a16:creationId xmlns:a16="http://schemas.microsoft.com/office/drawing/2014/main" id="{D6D6F72A-8C76-4056-A0EC-ACB5C67A5C0C}"/>
              </a:ext>
            </a:extLst>
          </p:cNvPr>
          <p:cNvSpPr txBox="1"/>
          <p:nvPr/>
        </p:nvSpPr>
        <p:spPr>
          <a:xfrm>
            <a:off x="1127271" y="3513664"/>
            <a:ext cx="824070" cy="215444"/>
          </a:xfrm>
          <a:prstGeom prst="rect">
            <a:avLst/>
          </a:prstGeom>
          <a:noFill/>
        </p:spPr>
        <p:txBody>
          <a:bodyPr wrap="square" rtlCol="0">
            <a:spAutoFit/>
          </a:bodyPr>
          <a:lstStyle/>
          <a:p>
            <a:pPr algn="ctr"/>
            <a:r>
              <a:rPr lang="en-GB" sz="800"/>
              <a:t>Child Welfare</a:t>
            </a:r>
          </a:p>
        </p:txBody>
      </p:sp>
      <p:sp>
        <p:nvSpPr>
          <p:cNvPr id="101" name="TextBox 100">
            <a:extLst>
              <a:ext uri="{FF2B5EF4-FFF2-40B4-BE49-F238E27FC236}">
                <a16:creationId xmlns:a16="http://schemas.microsoft.com/office/drawing/2014/main" id="{0CF261F3-1D33-43F9-8F81-1CDF83A1E3CC}"/>
              </a:ext>
            </a:extLst>
          </p:cNvPr>
          <p:cNvSpPr txBox="1"/>
          <p:nvPr/>
        </p:nvSpPr>
        <p:spPr>
          <a:xfrm>
            <a:off x="2008020" y="5644679"/>
            <a:ext cx="824070" cy="338554"/>
          </a:xfrm>
          <a:prstGeom prst="rect">
            <a:avLst/>
          </a:prstGeom>
          <a:noFill/>
        </p:spPr>
        <p:txBody>
          <a:bodyPr wrap="square" rtlCol="0">
            <a:spAutoFit/>
          </a:bodyPr>
          <a:lstStyle/>
          <a:p>
            <a:pPr algn="ctr"/>
            <a:r>
              <a:rPr lang="en-GB" sz="800"/>
              <a:t>Advice &amp; Advocacy</a:t>
            </a:r>
          </a:p>
        </p:txBody>
      </p:sp>
      <p:sp>
        <p:nvSpPr>
          <p:cNvPr id="103" name="TextBox 102">
            <a:extLst>
              <a:ext uri="{FF2B5EF4-FFF2-40B4-BE49-F238E27FC236}">
                <a16:creationId xmlns:a16="http://schemas.microsoft.com/office/drawing/2014/main" id="{AED9B529-C793-4EBB-9CC3-D2804B84735F}"/>
              </a:ext>
            </a:extLst>
          </p:cNvPr>
          <p:cNvSpPr txBox="1"/>
          <p:nvPr/>
        </p:nvSpPr>
        <p:spPr>
          <a:xfrm>
            <a:off x="7985832" y="2605031"/>
            <a:ext cx="824070" cy="215444"/>
          </a:xfrm>
          <a:prstGeom prst="rect">
            <a:avLst/>
          </a:prstGeom>
          <a:noFill/>
        </p:spPr>
        <p:txBody>
          <a:bodyPr wrap="square" rtlCol="0">
            <a:spAutoFit/>
          </a:bodyPr>
          <a:lstStyle/>
          <a:p>
            <a:pPr algn="ctr"/>
            <a:r>
              <a:rPr lang="en-GB" sz="800" dirty="0"/>
              <a:t>Primary Care </a:t>
            </a:r>
          </a:p>
        </p:txBody>
      </p:sp>
      <p:sp>
        <p:nvSpPr>
          <p:cNvPr id="105" name="TextBox 104">
            <a:extLst>
              <a:ext uri="{FF2B5EF4-FFF2-40B4-BE49-F238E27FC236}">
                <a16:creationId xmlns:a16="http://schemas.microsoft.com/office/drawing/2014/main" id="{D8CFC602-248F-4BA4-BC7A-72A22AFC60FD}"/>
              </a:ext>
            </a:extLst>
          </p:cNvPr>
          <p:cNvSpPr txBox="1"/>
          <p:nvPr/>
        </p:nvSpPr>
        <p:spPr>
          <a:xfrm>
            <a:off x="7150593" y="3430917"/>
            <a:ext cx="824070" cy="338554"/>
          </a:xfrm>
          <a:prstGeom prst="rect">
            <a:avLst/>
          </a:prstGeom>
          <a:noFill/>
        </p:spPr>
        <p:txBody>
          <a:bodyPr wrap="square" rtlCol="0">
            <a:spAutoFit/>
          </a:bodyPr>
          <a:lstStyle/>
          <a:p>
            <a:pPr algn="ctr"/>
            <a:r>
              <a:rPr lang="en-GB" sz="800" dirty="0"/>
              <a:t>Specialist Mental Health </a:t>
            </a:r>
          </a:p>
        </p:txBody>
      </p:sp>
      <p:sp>
        <p:nvSpPr>
          <p:cNvPr id="107" name="TextBox 106">
            <a:extLst>
              <a:ext uri="{FF2B5EF4-FFF2-40B4-BE49-F238E27FC236}">
                <a16:creationId xmlns:a16="http://schemas.microsoft.com/office/drawing/2014/main" id="{7918A46B-1B13-4A96-B996-162CF52B4CCA}"/>
              </a:ext>
            </a:extLst>
          </p:cNvPr>
          <p:cNvSpPr txBox="1"/>
          <p:nvPr/>
        </p:nvSpPr>
        <p:spPr>
          <a:xfrm>
            <a:off x="9282510" y="2558107"/>
            <a:ext cx="824070" cy="215444"/>
          </a:xfrm>
          <a:prstGeom prst="rect">
            <a:avLst/>
          </a:prstGeom>
          <a:noFill/>
        </p:spPr>
        <p:txBody>
          <a:bodyPr wrap="square" rtlCol="0">
            <a:spAutoFit/>
          </a:bodyPr>
          <a:lstStyle/>
          <a:p>
            <a:pPr algn="ctr"/>
            <a:r>
              <a:rPr lang="en-GB" sz="800"/>
              <a:t>Pharmacy</a:t>
            </a:r>
          </a:p>
        </p:txBody>
      </p:sp>
      <p:sp>
        <p:nvSpPr>
          <p:cNvPr id="109" name="TextBox 108">
            <a:extLst>
              <a:ext uri="{FF2B5EF4-FFF2-40B4-BE49-F238E27FC236}">
                <a16:creationId xmlns:a16="http://schemas.microsoft.com/office/drawing/2014/main" id="{DD5C16FE-9AA9-4E7D-81A4-B290D7A784A8}"/>
              </a:ext>
            </a:extLst>
          </p:cNvPr>
          <p:cNvSpPr txBox="1"/>
          <p:nvPr/>
        </p:nvSpPr>
        <p:spPr>
          <a:xfrm>
            <a:off x="7195141" y="4776853"/>
            <a:ext cx="824070" cy="215444"/>
          </a:xfrm>
          <a:prstGeom prst="rect">
            <a:avLst/>
          </a:prstGeom>
          <a:noFill/>
        </p:spPr>
        <p:txBody>
          <a:bodyPr wrap="square" rtlCol="0">
            <a:spAutoFit/>
          </a:bodyPr>
          <a:lstStyle/>
          <a:p>
            <a:pPr algn="ctr"/>
            <a:r>
              <a:rPr lang="en-GB" sz="800" dirty="0"/>
              <a:t>Public Health </a:t>
            </a:r>
          </a:p>
        </p:txBody>
      </p:sp>
      <p:sp>
        <p:nvSpPr>
          <p:cNvPr id="111" name="TextBox 110">
            <a:extLst>
              <a:ext uri="{FF2B5EF4-FFF2-40B4-BE49-F238E27FC236}">
                <a16:creationId xmlns:a16="http://schemas.microsoft.com/office/drawing/2014/main" id="{369F6BE2-2C03-4FB4-A6BF-BCCF93637A54}"/>
              </a:ext>
            </a:extLst>
          </p:cNvPr>
          <p:cNvSpPr txBox="1"/>
          <p:nvPr/>
        </p:nvSpPr>
        <p:spPr>
          <a:xfrm>
            <a:off x="10172053" y="3405433"/>
            <a:ext cx="824070" cy="338554"/>
          </a:xfrm>
          <a:prstGeom prst="rect">
            <a:avLst/>
          </a:prstGeom>
          <a:noFill/>
        </p:spPr>
        <p:txBody>
          <a:bodyPr wrap="square" rtlCol="0">
            <a:spAutoFit/>
          </a:bodyPr>
          <a:lstStyle/>
          <a:p>
            <a:pPr algn="ctr"/>
            <a:r>
              <a:rPr lang="en-GB" sz="800" dirty="0"/>
              <a:t>Post, sub-acute care</a:t>
            </a:r>
          </a:p>
        </p:txBody>
      </p:sp>
      <p:sp>
        <p:nvSpPr>
          <p:cNvPr id="113" name="TextBox 112">
            <a:extLst>
              <a:ext uri="{FF2B5EF4-FFF2-40B4-BE49-F238E27FC236}">
                <a16:creationId xmlns:a16="http://schemas.microsoft.com/office/drawing/2014/main" id="{0BECFE6F-C214-47FB-A7F7-77C17FC573C8}"/>
              </a:ext>
            </a:extLst>
          </p:cNvPr>
          <p:cNvSpPr txBox="1"/>
          <p:nvPr/>
        </p:nvSpPr>
        <p:spPr>
          <a:xfrm>
            <a:off x="9388939" y="5702652"/>
            <a:ext cx="824070" cy="215444"/>
          </a:xfrm>
          <a:prstGeom prst="rect">
            <a:avLst/>
          </a:prstGeom>
          <a:noFill/>
        </p:spPr>
        <p:txBody>
          <a:bodyPr wrap="square" rtlCol="0">
            <a:spAutoFit/>
          </a:bodyPr>
          <a:lstStyle/>
          <a:p>
            <a:pPr algn="ctr"/>
            <a:r>
              <a:rPr lang="en-GB" sz="800" dirty="0"/>
              <a:t>Urgent Care</a:t>
            </a:r>
          </a:p>
        </p:txBody>
      </p:sp>
      <p:sp>
        <p:nvSpPr>
          <p:cNvPr id="115" name="TextBox 114">
            <a:extLst>
              <a:ext uri="{FF2B5EF4-FFF2-40B4-BE49-F238E27FC236}">
                <a16:creationId xmlns:a16="http://schemas.microsoft.com/office/drawing/2014/main" id="{68F2FD78-CD36-4DAF-B6D8-D2CFD50646B1}"/>
              </a:ext>
            </a:extLst>
          </p:cNvPr>
          <p:cNvSpPr txBox="1"/>
          <p:nvPr/>
        </p:nvSpPr>
        <p:spPr>
          <a:xfrm>
            <a:off x="10238668" y="4802583"/>
            <a:ext cx="824070" cy="338554"/>
          </a:xfrm>
          <a:prstGeom prst="rect">
            <a:avLst/>
          </a:prstGeom>
          <a:noFill/>
        </p:spPr>
        <p:txBody>
          <a:bodyPr wrap="square" rtlCol="0">
            <a:spAutoFit/>
          </a:bodyPr>
          <a:lstStyle/>
          <a:p>
            <a:pPr algn="ctr"/>
            <a:r>
              <a:rPr lang="en-GB" sz="800" dirty="0"/>
              <a:t>Community Health</a:t>
            </a:r>
          </a:p>
        </p:txBody>
      </p:sp>
      <p:sp>
        <p:nvSpPr>
          <p:cNvPr id="117" name="TextBox 116">
            <a:extLst>
              <a:ext uri="{FF2B5EF4-FFF2-40B4-BE49-F238E27FC236}">
                <a16:creationId xmlns:a16="http://schemas.microsoft.com/office/drawing/2014/main" id="{8E7FD270-DDC6-476D-B989-FBED9C5E99F6}"/>
              </a:ext>
            </a:extLst>
          </p:cNvPr>
          <p:cNvSpPr txBox="1"/>
          <p:nvPr/>
        </p:nvSpPr>
        <p:spPr>
          <a:xfrm>
            <a:off x="8040662" y="5706234"/>
            <a:ext cx="951025" cy="215444"/>
          </a:xfrm>
          <a:prstGeom prst="rect">
            <a:avLst/>
          </a:prstGeom>
          <a:noFill/>
        </p:spPr>
        <p:txBody>
          <a:bodyPr wrap="square" rtlCol="0">
            <a:spAutoFit/>
          </a:bodyPr>
          <a:lstStyle/>
          <a:p>
            <a:pPr algn="ctr"/>
            <a:r>
              <a:rPr lang="en-GB" sz="800" dirty="0"/>
              <a:t>Physical Health</a:t>
            </a:r>
          </a:p>
        </p:txBody>
      </p:sp>
      <p:sp>
        <p:nvSpPr>
          <p:cNvPr id="118" name="TextBox 117">
            <a:extLst>
              <a:ext uri="{FF2B5EF4-FFF2-40B4-BE49-F238E27FC236}">
                <a16:creationId xmlns:a16="http://schemas.microsoft.com/office/drawing/2014/main" id="{C23FCCDE-C3F1-4B2D-AB3D-63257D4F9BB0}"/>
              </a:ext>
            </a:extLst>
          </p:cNvPr>
          <p:cNvSpPr txBox="1"/>
          <p:nvPr/>
        </p:nvSpPr>
        <p:spPr>
          <a:xfrm>
            <a:off x="2294621" y="3168152"/>
            <a:ext cx="1664080" cy="1384995"/>
          </a:xfrm>
          <a:prstGeom prst="rect">
            <a:avLst/>
          </a:prstGeom>
          <a:noFill/>
        </p:spPr>
        <p:txBody>
          <a:bodyPr wrap="square" rtlCol="0">
            <a:spAutoFit/>
          </a:bodyPr>
          <a:lstStyle/>
          <a:p>
            <a:pPr algn="ctr"/>
            <a:r>
              <a:rPr lang="en-GB" sz="2800" dirty="0">
                <a:solidFill>
                  <a:schemeClr val="bg1"/>
                </a:solidFill>
              </a:rPr>
              <a:t>Health &amp; Wellbeing Hubs</a:t>
            </a:r>
          </a:p>
        </p:txBody>
      </p:sp>
      <p:sp>
        <p:nvSpPr>
          <p:cNvPr id="122" name="TextBox 121">
            <a:extLst>
              <a:ext uri="{FF2B5EF4-FFF2-40B4-BE49-F238E27FC236}">
                <a16:creationId xmlns:a16="http://schemas.microsoft.com/office/drawing/2014/main" id="{8DA4BD4B-6C72-426C-9249-3CD2F3CB9B4B}"/>
              </a:ext>
            </a:extLst>
          </p:cNvPr>
          <p:cNvSpPr txBox="1"/>
          <p:nvPr/>
        </p:nvSpPr>
        <p:spPr>
          <a:xfrm>
            <a:off x="8261938" y="3369156"/>
            <a:ext cx="1664080" cy="954107"/>
          </a:xfrm>
          <a:prstGeom prst="rect">
            <a:avLst/>
          </a:prstGeom>
          <a:noFill/>
        </p:spPr>
        <p:txBody>
          <a:bodyPr wrap="square" rtlCol="0">
            <a:spAutoFit/>
          </a:bodyPr>
          <a:lstStyle/>
          <a:p>
            <a:pPr algn="ctr"/>
            <a:r>
              <a:rPr lang="en-GB" sz="2800" dirty="0">
                <a:solidFill>
                  <a:schemeClr val="bg1"/>
                </a:solidFill>
              </a:rPr>
              <a:t>Clinical  Services</a:t>
            </a:r>
          </a:p>
        </p:txBody>
      </p:sp>
      <p:sp>
        <p:nvSpPr>
          <p:cNvPr id="2" name="Oval 1">
            <a:extLst>
              <a:ext uri="{FF2B5EF4-FFF2-40B4-BE49-F238E27FC236}">
                <a16:creationId xmlns:a16="http://schemas.microsoft.com/office/drawing/2014/main" id="{BBD48D1A-6948-4955-9977-2D7D6FFD5809}"/>
              </a:ext>
            </a:extLst>
          </p:cNvPr>
          <p:cNvSpPr/>
          <p:nvPr/>
        </p:nvSpPr>
        <p:spPr>
          <a:xfrm>
            <a:off x="5032795" y="2777486"/>
            <a:ext cx="2086332" cy="2147899"/>
          </a:xfrm>
          <a:prstGeom prst="ellipse">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4452F6A-88AD-4F35-8357-30F4375C10EF}"/>
              </a:ext>
            </a:extLst>
          </p:cNvPr>
          <p:cNvPicPr>
            <a:picLocks noChangeAspect="1"/>
          </p:cNvPicPr>
          <p:nvPr/>
        </p:nvPicPr>
        <p:blipFill>
          <a:blip r:embed="rId2"/>
          <a:srcRect/>
          <a:stretch/>
        </p:blipFill>
        <p:spPr>
          <a:xfrm>
            <a:off x="5434224" y="3203160"/>
            <a:ext cx="1318945" cy="1318945"/>
          </a:xfrm>
          <a:prstGeom prst="rect">
            <a:avLst/>
          </a:prstGeom>
        </p:spPr>
      </p:pic>
      <p:sp>
        <p:nvSpPr>
          <p:cNvPr id="6" name="TextBox 5">
            <a:extLst>
              <a:ext uri="{FF2B5EF4-FFF2-40B4-BE49-F238E27FC236}">
                <a16:creationId xmlns:a16="http://schemas.microsoft.com/office/drawing/2014/main" id="{31B2BE8E-F771-AE48-82B7-3936732A5D7B}"/>
              </a:ext>
            </a:extLst>
          </p:cNvPr>
          <p:cNvSpPr txBox="1"/>
          <p:nvPr/>
        </p:nvSpPr>
        <p:spPr>
          <a:xfrm>
            <a:off x="190124" y="206161"/>
            <a:ext cx="11329850" cy="1015663"/>
          </a:xfrm>
          <a:prstGeom prst="rect">
            <a:avLst/>
          </a:prstGeom>
          <a:noFill/>
        </p:spPr>
        <p:txBody>
          <a:bodyPr wrap="square" rtlCol="0">
            <a:spAutoFit/>
          </a:bodyPr>
          <a:lstStyle/>
          <a:p>
            <a:r>
              <a:rPr lang="en-US" sz="3000" dirty="0">
                <a:latin typeface="+mj-lt"/>
              </a:rPr>
              <a:t>The proposal: An integrated Community &amp; Clinical Ecosystem, utilizing a hub and spoke model</a:t>
            </a:r>
          </a:p>
        </p:txBody>
      </p:sp>
      <p:pic>
        <p:nvPicPr>
          <p:cNvPr id="3" name="Picture 2" descr="See the source image">
            <a:extLst>
              <a:ext uri="{FF2B5EF4-FFF2-40B4-BE49-F238E27FC236}">
                <a16:creationId xmlns:a16="http://schemas.microsoft.com/office/drawing/2014/main" id="{1F8EA0A4-D022-42E5-A200-4A0E6E010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923" y="4110833"/>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65E76164-920D-4EDA-BDD4-4DB00C2C3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598" y="1999707"/>
            <a:ext cx="567744" cy="567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e the source image">
            <a:extLst>
              <a:ext uri="{FF2B5EF4-FFF2-40B4-BE49-F238E27FC236}">
                <a16:creationId xmlns:a16="http://schemas.microsoft.com/office/drawing/2014/main" id="{4CEF1826-5475-4EC9-8818-5B13F558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047" y="2015736"/>
            <a:ext cx="504825" cy="4368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6F48E12C-0075-4541-B339-7535051CCF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626" y="2740339"/>
            <a:ext cx="574177" cy="5741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BA0CD8D4-1548-44A5-AB0E-9896545EF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545" y="5094403"/>
            <a:ext cx="481940" cy="4799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ee the source image">
            <a:extLst>
              <a:ext uri="{FF2B5EF4-FFF2-40B4-BE49-F238E27FC236}">
                <a16:creationId xmlns:a16="http://schemas.microsoft.com/office/drawing/2014/main" id="{B8402B9C-8084-47ED-AB69-595D487665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3834" y="4110833"/>
            <a:ext cx="518588" cy="5185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a:extLst>
              <a:ext uri="{FF2B5EF4-FFF2-40B4-BE49-F238E27FC236}">
                <a16:creationId xmlns:a16="http://schemas.microsoft.com/office/drawing/2014/main" id="{59C9FAEC-B462-4AD5-A6E2-98878A2F42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6669" y="5072028"/>
            <a:ext cx="563652" cy="5636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ee the source image">
            <a:extLst>
              <a:ext uri="{FF2B5EF4-FFF2-40B4-BE49-F238E27FC236}">
                <a16:creationId xmlns:a16="http://schemas.microsoft.com/office/drawing/2014/main" id="{B0314CE0-10CA-41D3-8CAD-04A651D09A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8521" y="2862621"/>
            <a:ext cx="522712" cy="5227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a:extLst>
              <a:ext uri="{FF2B5EF4-FFF2-40B4-BE49-F238E27FC236}">
                <a16:creationId xmlns:a16="http://schemas.microsoft.com/office/drawing/2014/main" id="{365CC308-B8A2-4613-9B37-81665BE472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2776" y="4195408"/>
            <a:ext cx="501650" cy="50211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ee the source image">
            <a:extLst>
              <a:ext uri="{FF2B5EF4-FFF2-40B4-BE49-F238E27FC236}">
                <a16:creationId xmlns:a16="http://schemas.microsoft.com/office/drawing/2014/main" id="{1B7A74A7-3E59-4EAD-9E61-EDB3A0CB33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21836" y="2809951"/>
            <a:ext cx="473828" cy="4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See the source image">
            <a:extLst>
              <a:ext uri="{FF2B5EF4-FFF2-40B4-BE49-F238E27FC236}">
                <a16:creationId xmlns:a16="http://schemas.microsoft.com/office/drawing/2014/main" id="{DAEBDECC-0FF8-42EE-A882-A57245F931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8522" y="2796459"/>
            <a:ext cx="518057" cy="51805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ee the source image">
            <a:extLst>
              <a:ext uri="{FF2B5EF4-FFF2-40B4-BE49-F238E27FC236}">
                <a16:creationId xmlns:a16="http://schemas.microsoft.com/office/drawing/2014/main" id="{64BC8046-5F91-43C3-9F5A-AE7408C8C4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45320" y="1975438"/>
            <a:ext cx="489938" cy="4959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ee the source image">
            <a:extLst>
              <a:ext uri="{FF2B5EF4-FFF2-40B4-BE49-F238E27FC236}">
                <a16:creationId xmlns:a16="http://schemas.microsoft.com/office/drawing/2014/main" id="{EEADB992-8541-4616-B8AD-82FDDD351B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79461" y="1936531"/>
            <a:ext cx="511648" cy="5608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See the source image">
            <a:extLst>
              <a:ext uri="{FF2B5EF4-FFF2-40B4-BE49-F238E27FC236}">
                <a16:creationId xmlns:a16="http://schemas.microsoft.com/office/drawing/2014/main" id="{9CF0A503-4EAA-4DE4-A347-59CA1EC820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1836" y="4150967"/>
            <a:ext cx="549804" cy="5498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ee the source image">
            <a:extLst>
              <a:ext uri="{FF2B5EF4-FFF2-40B4-BE49-F238E27FC236}">
                <a16:creationId xmlns:a16="http://schemas.microsoft.com/office/drawing/2014/main" id="{2FCAB71F-2045-4B70-846D-17FEE8C639D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85802" y="5012958"/>
            <a:ext cx="667975" cy="667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See the source image">
            <a:extLst>
              <a:ext uri="{FF2B5EF4-FFF2-40B4-BE49-F238E27FC236}">
                <a16:creationId xmlns:a16="http://schemas.microsoft.com/office/drawing/2014/main" id="{0857518B-364F-4C06-AB2A-4364B8D67F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02220" y="5083982"/>
            <a:ext cx="489234" cy="43730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5F57C928-303D-4920-8D77-FDC1EFDA3614}"/>
              </a:ext>
            </a:extLst>
          </p:cNvPr>
          <p:cNvSpPr/>
          <p:nvPr/>
        </p:nvSpPr>
        <p:spPr>
          <a:xfrm>
            <a:off x="546755" y="1451728"/>
            <a:ext cx="10953945" cy="480767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22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ull-sitting-4c.jpg">
            <a:extLst>
              <a:ext uri="{FF2B5EF4-FFF2-40B4-BE49-F238E27FC236}">
                <a16:creationId xmlns:a16="http://schemas.microsoft.com/office/drawing/2014/main" id="{0D864B71-017A-AA4F-85C9-28CA5EA69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2098" y="4185178"/>
            <a:ext cx="8852876" cy="256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E2F54D4-C403-4F01-A5C7-5CBE6CAC6981}"/>
              </a:ext>
            </a:extLst>
          </p:cNvPr>
          <p:cNvSpPr txBox="1"/>
          <p:nvPr/>
        </p:nvSpPr>
        <p:spPr>
          <a:xfrm>
            <a:off x="239126" y="204758"/>
            <a:ext cx="6094428" cy="615553"/>
          </a:xfrm>
          <a:prstGeom prst="rect">
            <a:avLst/>
          </a:prstGeom>
          <a:noFill/>
        </p:spPr>
        <p:txBody>
          <a:bodyPr wrap="square">
            <a:spAutoFit/>
          </a:bodyPr>
          <a:lstStyle/>
          <a:p>
            <a:r>
              <a:rPr lang="en-US" sz="3400" dirty="0">
                <a:latin typeface="+mj-lt"/>
              </a:rPr>
              <a:t>Wandsworth’s Community Assets</a:t>
            </a:r>
            <a:endParaRPr lang="en-GB" sz="3400" dirty="0">
              <a:latin typeface="+mj-lt"/>
            </a:endParaRPr>
          </a:p>
        </p:txBody>
      </p:sp>
      <p:pic>
        <p:nvPicPr>
          <p:cNvPr id="24" name="Picture 8" descr="A close up of a sign&#10;&#10;Description automatically generated">
            <a:extLst>
              <a:ext uri="{FF2B5EF4-FFF2-40B4-BE49-F238E27FC236}">
                <a16:creationId xmlns:a16="http://schemas.microsoft.com/office/drawing/2014/main" id="{B84F4B29-90C2-4695-BACC-F376669AC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777" y="1079275"/>
            <a:ext cx="889000" cy="1104900"/>
          </a:xfrm>
          <a:prstGeom prst="rect">
            <a:avLst/>
          </a:prstGeom>
          <a:extLst>
            <a:ext uri="{909E8E84-426E-40DD-AFC4-6F175D3DCCD1}">
              <a14:hiddenFill xmlns:a14="http://schemas.microsoft.com/office/drawing/2010/main">
                <a:solidFill>
                  <a:srgbClr val="FFFFFF"/>
                </a:solidFill>
              </a14:hiddenFill>
            </a:ext>
          </a:extLst>
        </p:spPr>
      </p:pic>
      <p:pic>
        <p:nvPicPr>
          <p:cNvPr id="25" name="Picture 2" descr="A close up of a sign&#10;&#10;Description automatically generated">
            <a:extLst>
              <a:ext uri="{FF2B5EF4-FFF2-40B4-BE49-F238E27FC236}">
                <a16:creationId xmlns:a16="http://schemas.microsoft.com/office/drawing/2014/main" id="{F6C42E95-2736-48CB-A01A-D25BFE4BF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554" y="1123134"/>
            <a:ext cx="1104900" cy="1104900"/>
          </a:xfrm>
          <a:prstGeom prst="rect">
            <a:avLst/>
          </a:prstGeom>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3E8AA9F9-36E6-47A6-83F5-48590497C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231" y="1123134"/>
            <a:ext cx="901700" cy="1104900"/>
          </a:xfrm>
          <a:prstGeom prst="rect">
            <a:avLst/>
          </a:prstGeom>
          <a:extLst>
            <a:ext uri="{909E8E84-426E-40DD-AFC4-6F175D3DCCD1}">
              <a14:hiddenFill xmlns:a14="http://schemas.microsoft.com/office/drawing/2010/main">
                <a:solidFill>
                  <a:srgbClr val="FFFFFF"/>
                </a:solidFill>
              </a14:hiddenFill>
            </a:ext>
          </a:extLst>
        </p:spPr>
      </p:pic>
      <p:pic>
        <p:nvPicPr>
          <p:cNvPr id="27" name="Picture 18">
            <a:extLst>
              <a:ext uri="{FF2B5EF4-FFF2-40B4-BE49-F238E27FC236}">
                <a16:creationId xmlns:a16="http://schemas.microsoft.com/office/drawing/2014/main" id="{EB7B113D-1EB0-4DBC-911B-A307BD39A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647" y="2697042"/>
            <a:ext cx="952500" cy="1104900"/>
          </a:xfrm>
          <a:prstGeom prst="rect">
            <a:avLst/>
          </a:prstGeom>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64F91EB7-1F07-46B9-980C-2CFB3FAE39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2708" y="1133725"/>
            <a:ext cx="1104900" cy="1104900"/>
          </a:xfrm>
          <a:prstGeom prst="rect">
            <a:avLst/>
          </a:prstGeom>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5EC42B2B-58F6-40A0-8C82-DEAE19460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6282" y="2892790"/>
            <a:ext cx="2581053" cy="812056"/>
          </a:xfrm>
          <a:prstGeom prst="rect">
            <a:avLst/>
          </a:prstGeom>
          <a:extLst>
            <a:ext uri="{909E8E84-426E-40DD-AFC4-6F175D3DCCD1}">
              <a14:hiddenFill xmlns:a14="http://schemas.microsoft.com/office/drawing/2010/main">
                <a:solidFill>
                  <a:srgbClr val="FFFFFF"/>
                </a:solidFill>
              </a14:hiddenFill>
            </a:ext>
          </a:extLst>
        </p:spPr>
      </p:pic>
      <p:pic>
        <p:nvPicPr>
          <p:cNvPr id="30" name="Picture 12">
            <a:extLst>
              <a:ext uri="{FF2B5EF4-FFF2-40B4-BE49-F238E27FC236}">
                <a16:creationId xmlns:a16="http://schemas.microsoft.com/office/drawing/2014/main" id="{E3D7916F-DA2F-4DEF-B406-2A1DF95EC2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135" y="2708094"/>
            <a:ext cx="2884377" cy="1026633"/>
          </a:xfrm>
          <a:prstGeom prst="rect">
            <a:avLst/>
          </a:prstGeom>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776A9086-16E8-44DC-8961-2780B945ED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4385" y="1165231"/>
            <a:ext cx="1610840" cy="1097692"/>
          </a:xfrm>
          <a:prstGeom prst="rect">
            <a:avLst/>
          </a:prstGeom>
          <a:extLst>
            <a:ext uri="{909E8E84-426E-40DD-AFC4-6F175D3DCCD1}">
              <a14:hiddenFill xmlns:a14="http://schemas.microsoft.com/office/drawing/2010/main">
                <a:solidFill>
                  <a:srgbClr val="FFFFFF"/>
                </a:solidFill>
              </a14:hiddenFill>
            </a:ext>
          </a:extLst>
        </p:spPr>
      </p:pic>
      <p:pic>
        <p:nvPicPr>
          <p:cNvPr id="32" name="Picture 20" descr="Home - EMCA">
            <a:extLst>
              <a:ext uri="{FF2B5EF4-FFF2-40B4-BE49-F238E27FC236}">
                <a16:creationId xmlns:a16="http://schemas.microsoft.com/office/drawing/2014/main" id="{15343E65-E135-48E2-B798-EC601852ED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0470" y="2848918"/>
            <a:ext cx="2758397" cy="93944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4FBD6A1-BBED-498B-A3BE-0DC981AA2DC8}"/>
              </a:ext>
            </a:extLst>
          </p:cNvPr>
          <p:cNvSpPr txBox="1"/>
          <p:nvPr/>
        </p:nvSpPr>
        <p:spPr>
          <a:xfrm>
            <a:off x="1096775" y="2215505"/>
            <a:ext cx="1733106" cy="276999"/>
          </a:xfrm>
          <a:prstGeom prst="rect">
            <a:avLst/>
          </a:prstGeom>
          <a:noFill/>
        </p:spPr>
        <p:txBody>
          <a:bodyPr wrap="square" rtlCol="0">
            <a:spAutoFit/>
          </a:bodyPr>
          <a:lstStyle/>
          <a:p>
            <a:r>
              <a:rPr lang="en-US" sz="1200" dirty="0"/>
              <a:t>Mushkill Aasaan</a:t>
            </a:r>
          </a:p>
        </p:txBody>
      </p:sp>
      <p:sp>
        <p:nvSpPr>
          <p:cNvPr id="34" name="TextBox 33">
            <a:extLst>
              <a:ext uri="{FF2B5EF4-FFF2-40B4-BE49-F238E27FC236}">
                <a16:creationId xmlns:a16="http://schemas.microsoft.com/office/drawing/2014/main" id="{8243B67D-6CDD-48AA-8405-7CB7F0E8D237}"/>
              </a:ext>
            </a:extLst>
          </p:cNvPr>
          <p:cNvSpPr txBox="1"/>
          <p:nvPr/>
        </p:nvSpPr>
        <p:spPr>
          <a:xfrm>
            <a:off x="2797407" y="2247186"/>
            <a:ext cx="1980623" cy="276999"/>
          </a:xfrm>
          <a:prstGeom prst="rect">
            <a:avLst/>
          </a:prstGeom>
          <a:noFill/>
        </p:spPr>
        <p:txBody>
          <a:bodyPr wrap="square" rtlCol="0">
            <a:spAutoFit/>
          </a:bodyPr>
          <a:lstStyle/>
          <a:p>
            <a:r>
              <a:rPr lang="en-US" sz="1200" dirty="0"/>
              <a:t>New Testament Assembly</a:t>
            </a:r>
          </a:p>
        </p:txBody>
      </p:sp>
      <p:sp>
        <p:nvSpPr>
          <p:cNvPr id="35" name="TextBox 34">
            <a:extLst>
              <a:ext uri="{FF2B5EF4-FFF2-40B4-BE49-F238E27FC236}">
                <a16:creationId xmlns:a16="http://schemas.microsoft.com/office/drawing/2014/main" id="{8CE08024-5E16-4EA1-B9D3-1E4068EBA89F}"/>
              </a:ext>
            </a:extLst>
          </p:cNvPr>
          <p:cNvSpPr txBox="1"/>
          <p:nvPr/>
        </p:nvSpPr>
        <p:spPr>
          <a:xfrm>
            <a:off x="4950980" y="1959495"/>
            <a:ext cx="1841055" cy="276999"/>
          </a:xfrm>
          <a:prstGeom prst="rect">
            <a:avLst/>
          </a:prstGeom>
          <a:noFill/>
        </p:spPr>
        <p:txBody>
          <a:bodyPr wrap="square" rtlCol="0">
            <a:spAutoFit/>
          </a:bodyPr>
          <a:lstStyle/>
          <a:p>
            <a:r>
              <a:rPr lang="en-US" sz="1200" dirty="0"/>
              <a:t>Caius House Youth Centre</a:t>
            </a:r>
          </a:p>
        </p:txBody>
      </p:sp>
      <p:sp>
        <p:nvSpPr>
          <p:cNvPr id="36" name="TextBox 35">
            <a:extLst>
              <a:ext uri="{FF2B5EF4-FFF2-40B4-BE49-F238E27FC236}">
                <a16:creationId xmlns:a16="http://schemas.microsoft.com/office/drawing/2014/main" id="{8D244C8A-B185-41C4-A7FF-873EA3C288EA}"/>
              </a:ext>
            </a:extLst>
          </p:cNvPr>
          <p:cNvSpPr txBox="1"/>
          <p:nvPr/>
        </p:nvSpPr>
        <p:spPr>
          <a:xfrm>
            <a:off x="6936808" y="2186860"/>
            <a:ext cx="2183956" cy="276999"/>
          </a:xfrm>
          <a:prstGeom prst="rect">
            <a:avLst/>
          </a:prstGeom>
          <a:noFill/>
        </p:spPr>
        <p:txBody>
          <a:bodyPr wrap="square" rtlCol="0">
            <a:spAutoFit/>
          </a:bodyPr>
          <a:lstStyle/>
          <a:p>
            <a:r>
              <a:rPr lang="en-US" sz="1200" dirty="0"/>
              <a:t>Deeper Christian Life Ministry</a:t>
            </a:r>
          </a:p>
        </p:txBody>
      </p:sp>
      <p:sp>
        <p:nvSpPr>
          <p:cNvPr id="37" name="TextBox 36">
            <a:extLst>
              <a:ext uri="{FF2B5EF4-FFF2-40B4-BE49-F238E27FC236}">
                <a16:creationId xmlns:a16="http://schemas.microsoft.com/office/drawing/2014/main" id="{46A14BE9-2043-4DD0-A702-46AAC601539F}"/>
              </a:ext>
            </a:extLst>
          </p:cNvPr>
          <p:cNvSpPr txBox="1"/>
          <p:nvPr/>
        </p:nvSpPr>
        <p:spPr>
          <a:xfrm>
            <a:off x="9484385" y="2251319"/>
            <a:ext cx="1980623" cy="276999"/>
          </a:xfrm>
          <a:prstGeom prst="rect">
            <a:avLst/>
          </a:prstGeom>
          <a:noFill/>
        </p:spPr>
        <p:txBody>
          <a:bodyPr wrap="square" rtlCol="0">
            <a:spAutoFit/>
          </a:bodyPr>
          <a:lstStyle/>
          <a:p>
            <a:r>
              <a:rPr lang="en-US" sz="1200" dirty="0"/>
              <a:t>Shree Ghanapathy Temple</a:t>
            </a:r>
          </a:p>
        </p:txBody>
      </p:sp>
      <p:sp>
        <p:nvSpPr>
          <p:cNvPr id="38" name="TextBox 37">
            <a:extLst>
              <a:ext uri="{FF2B5EF4-FFF2-40B4-BE49-F238E27FC236}">
                <a16:creationId xmlns:a16="http://schemas.microsoft.com/office/drawing/2014/main" id="{2B7175BB-2F41-4429-9B58-3108794823F7}"/>
              </a:ext>
            </a:extLst>
          </p:cNvPr>
          <p:cNvSpPr txBox="1"/>
          <p:nvPr/>
        </p:nvSpPr>
        <p:spPr>
          <a:xfrm>
            <a:off x="748139" y="3788359"/>
            <a:ext cx="1733106" cy="276999"/>
          </a:xfrm>
          <a:prstGeom prst="rect">
            <a:avLst/>
          </a:prstGeom>
          <a:noFill/>
        </p:spPr>
        <p:txBody>
          <a:bodyPr wrap="square" rtlCol="0">
            <a:spAutoFit/>
          </a:bodyPr>
          <a:lstStyle/>
          <a:p>
            <a:r>
              <a:rPr lang="en-US" sz="1200"/>
              <a:t>Battersea Mosque</a:t>
            </a:r>
          </a:p>
        </p:txBody>
      </p:sp>
      <p:sp>
        <p:nvSpPr>
          <p:cNvPr id="39" name="TextBox 38">
            <a:extLst>
              <a:ext uri="{FF2B5EF4-FFF2-40B4-BE49-F238E27FC236}">
                <a16:creationId xmlns:a16="http://schemas.microsoft.com/office/drawing/2014/main" id="{CA2ADCE8-4056-442E-B61F-A83A7004FA5C}"/>
              </a:ext>
            </a:extLst>
          </p:cNvPr>
          <p:cNvSpPr txBox="1"/>
          <p:nvPr/>
        </p:nvSpPr>
        <p:spPr>
          <a:xfrm>
            <a:off x="4058174" y="3767526"/>
            <a:ext cx="1733106" cy="276999"/>
          </a:xfrm>
          <a:prstGeom prst="rect">
            <a:avLst/>
          </a:prstGeom>
          <a:noFill/>
        </p:spPr>
        <p:txBody>
          <a:bodyPr wrap="square" rtlCol="0">
            <a:spAutoFit/>
          </a:bodyPr>
          <a:lstStyle/>
          <a:p>
            <a:r>
              <a:rPr lang="en-US" sz="1200" dirty="0"/>
              <a:t>Elays Network</a:t>
            </a:r>
          </a:p>
        </p:txBody>
      </p:sp>
      <p:sp>
        <p:nvSpPr>
          <p:cNvPr id="40" name="TextBox 39">
            <a:extLst>
              <a:ext uri="{FF2B5EF4-FFF2-40B4-BE49-F238E27FC236}">
                <a16:creationId xmlns:a16="http://schemas.microsoft.com/office/drawing/2014/main" id="{B20E92E6-DEF2-40B2-B255-2229FDDEDF49}"/>
              </a:ext>
            </a:extLst>
          </p:cNvPr>
          <p:cNvSpPr txBox="1"/>
          <p:nvPr/>
        </p:nvSpPr>
        <p:spPr>
          <a:xfrm>
            <a:off x="6333554" y="3756424"/>
            <a:ext cx="1733106" cy="276999"/>
          </a:xfrm>
          <a:prstGeom prst="rect">
            <a:avLst/>
          </a:prstGeom>
          <a:noFill/>
        </p:spPr>
        <p:txBody>
          <a:bodyPr wrap="square" rtlCol="0">
            <a:spAutoFit/>
          </a:bodyPr>
          <a:lstStyle/>
          <a:p>
            <a:r>
              <a:rPr lang="en-US" sz="1200" dirty="0"/>
              <a:t>Gatton Mosque</a:t>
            </a:r>
          </a:p>
        </p:txBody>
      </p:sp>
      <p:sp>
        <p:nvSpPr>
          <p:cNvPr id="41" name="TextBox 40">
            <a:extLst>
              <a:ext uri="{FF2B5EF4-FFF2-40B4-BE49-F238E27FC236}">
                <a16:creationId xmlns:a16="http://schemas.microsoft.com/office/drawing/2014/main" id="{C30B3751-66CB-4DB3-BC24-334B110E2A78}"/>
              </a:ext>
            </a:extLst>
          </p:cNvPr>
          <p:cNvSpPr txBox="1"/>
          <p:nvPr/>
        </p:nvSpPr>
        <p:spPr>
          <a:xfrm>
            <a:off x="8910606" y="3739890"/>
            <a:ext cx="2758397" cy="276999"/>
          </a:xfrm>
          <a:prstGeom prst="rect">
            <a:avLst/>
          </a:prstGeom>
          <a:noFill/>
        </p:spPr>
        <p:txBody>
          <a:bodyPr wrap="square" rtlCol="0">
            <a:spAutoFit/>
          </a:bodyPr>
          <a:lstStyle/>
          <a:p>
            <a:r>
              <a:rPr lang="en-US" sz="1200" dirty="0"/>
              <a:t>Eritrean Muslim Community Association</a:t>
            </a:r>
          </a:p>
        </p:txBody>
      </p:sp>
      <p:sp>
        <p:nvSpPr>
          <p:cNvPr id="42" name="Rectangle: Rounded Corners 41">
            <a:extLst>
              <a:ext uri="{FF2B5EF4-FFF2-40B4-BE49-F238E27FC236}">
                <a16:creationId xmlns:a16="http://schemas.microsoft.com/office/drawing/2014/main" id="{B2B3C18B-95BD-4C7C-8DFD-28D60C4459E0}"/>
              </a:ext>
            </a:extLst>
          </p:cNvPr>
          <p:cNvSpPr/>
          <p:nvPr/>
        </p:nvSpPr>
        <p:spPr>
          <a:xfrm>
            <a:off x="522996" y="1008667"/>
            <a:ext cx="11251081" cy="3178333"/>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69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Map Grey.bmp">
            <a:extLst>
              <a:ext uri="{FF2B5EF4-FFF2-40B4-BE49-F238E27FC236}">
                <a16:creationId xmlns:a16="http://schemas.microsoft.com/office/drawing/2014/main" id="{18E0B5AC-A322-5E42-AF70-83488A2054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421" y="823568"/>
            <a:ext cx="9647158" cy="570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2129" y="269570"/>
            <a:ext cx="11040036" cy="553998"/>
          </a:xfrm>
          <a:prstGeom prst="rect">
            <a:avLst/>
          </a:prstGeom>
          <a:noFill/>
        </p:spPr>
        <p:txBody>
          <a:bodyPr wrap="square" rtlCol="0">
            <a:spAutoFit/>
          </a:bodyPr>
          <a:lstStyle/>
          <a:p>
            <a:r>
              <a:rPr lang="en-US" sz="3000" dirty="0">
                <a:latin typeface="+mj-lt"/>
              </a:rPr>
              <a:t>Wandsworth’s Community-led Health &amp; Wellbeing Ecosystem</a:t>
            </a:r>
            <a:endParaRPr lang="en-GB" sz="3000" dirty="0">
              <a:latin typeface="+mj-lt"/>
            </a:endParaRPr>
          </a:p>
        </p:txBody>
      </p:sp>
    </p:spTree>
    <p:extLst>
      <p:ext uri="{BB962C8B-B14F-4D97-AF65-F5344CB8AC3E}">
        <p14:creationId xmlns:p14="http://schemas.microsoft.com/office/powerpoint/2010/main" val="405647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354-9602-5B41-B86B-AC5AD0689630}"/>
              </a:ext>
            </a:extLst>
          </p:cNvPr>
          <p:cNvSpPr>
            <a:spLocks noGrp="1"/>
          </p:cNvSpPr>
          <p:nvPr>
            <p:ph type="title"/>
          </p:nvPr>
        </p:nvSpPr>
        <p:spPr>
          <a:xfrm>
            <a:off x="256249" y="185680"/>
            <a:ext cx="11395280" cy="677453"/>
          </a:xfrm>
        </p:spPr>
        <p:txBody>
          <a:bodyPr>
            <a:normAutofit/>
          </a:bodyPr>
          <a:lstStyle/>
          <a:p>
            <a:r>
              <a:rPr lang="en-US" sz="3400" dirty="0"/>
              <a:t>Health &amp; Wellbeing Hub 1: New Testament Assembly Church</a:t>
            </a:r>
          </a:p>
        </p:txBody>
      </p:sp>
      <p:sp>
        <p:nvSpPr>
          <p:cNvPr id="5" name="Text Box 2">
            <a:extLst>
              <a:ext uri="{FF2B5EF4-FFF2-40B4-BE49-F238E27FC236}">
                <a16:creationId xmlns:a16="http://schemas.microsoft.com/office/drawing/2014/main" id="{D907A1DF-0836-E343-9D86-DAD54DD94FA2}"/>
              </a:ext>
            </a:extLst>
          </p:cNvPr>
          <p:cNvSpPr txBox="1">
            <a:spLocks noChangeArrowheads="1"/>
          </p:cNvSpPr>
          <p:nvPr/>
        </p:nvSpPr>
        <p:spPr bwMode="auto">
          <a:xfrm>
            <a:off x="1155972" y="863133"/>
            <a:ext cx="4738538" cy="59093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GB" sz="1050" b="1" u="sng" dirty="0">
                <a:effectLst/>
                <a:latin typeface="Calibri" panose="020F0502020204030204" pitchFamily="34" charset="0"/>
                <a:ea typeface="Calibri" panose="020F0502020204030204" pitchFamily="34" charset="0"/>
                <a:cs typeface="Times New Roman" panose="02020603050405020304" pitchFamily="18" charset="0"/>
              </a:rPr>
              <a:t>Key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EMHIP Sites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 New Testament Assembly Church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dirty="0">
                <a:effectLst/>
                <a:latin typeface="Calibri" panose="020F0502020204030204" pitchFamily="34" charset="0"/>
                <a:ea typeface="Calibri" panose="020F0502020204030204" pitchFamily="34" charset="0"/>
                <a:cs typeface="Times New Roman" panose="02020603050405020304" pitchFamily="18" charset="0"/>
              </a:rPr>
              <a:t> – Mushkil Aasaan</a:t>
            </a: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Al Muzzammil Mosque</a:t>
            </a:r>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Churches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dirty="0">
                <a:effectLst/>
                <a:latin typeface="Calibri" panose="020F0502020204030204" pitchFamily="34" charset="0"/>
                <a:ea typeface="Calibri" panose="020F0502020204030204" pitchFamily="34" charset="0"/>
                <a:cs typeface="Times New Roman" panose="02020603050405020304" pitchFamily="18" charset="0"/>
              </a:rPr>
              <a:t> - Holy Trinity</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Balham Seventh Day Adventist Church</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dirty="0">
                <a:effectLst/>
                <a:latin typeface="Calibri" panose="020F0502020204030204" pitchFamily="34" charset="0"/>
                <a:ea typeface="Calibri" panose="020F0502020204030204" pitchFamily="34" charset="0"/>
                <a:cs typeface="Times New Roman" panose="02020603050405020304" pitchFamily="18" charset="0"/>
              </a:rPr>
              <a:t> – Lynwood Christian Fellowship</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dirty="0">
                <a:effectLst/>
                <a:latin typeface="Calibri" panose="020F0502020204030204" pitchFamily="34" charset="0"/>
                <a:ea typeface="Calibri" panose="020F0502020204030204" pitchFamily="34" charset="0"/>
                <a:cs typeface="Times New Roman" panose="02020603050405020304" pitchFamily="18" charset="0"/>
              </a:rPr>
              <a:t> – UCKG Help Centre</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dirty="0">
                <a:effectLst/>
                <a:latin typeface="Calibri" panose="020F0502020204030204" pitchFamily="34" charset="0"/>
                <a:ea typeface="Calibri" panose="020F0502020204030204" pitchFamily="34" charset="0"/>
                <a:cs typeface="Times New Roman" panose="02020603050405020304" pitchFamily="18" charset="0"/>
              </a:rPr>
              <a:t> – Tooting United Reform Church</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6 </a:t>
            </a:r>
            <a:r>
              <a:rPr lang="en-GB" sz="1050" dirty="0">
                <a:effectLst/>
                <a:latin typeface="Calibri" panose="020F0502020204030204" pitchFamily="34" charset="0"/>
                <a:ea typeface="Calibri" panose="020F0502020204030204" pitchFamily="34" charset="0"/>
                <a:cs typeface="Times New Roman" panose="02020603050405020304" pitchFamily="18" charset="0"/>
              </a:rPr>
              <a:t>– St. Augustine’s</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7</a:t>
            </a:r>
            <a:r>
              <a:rPr lang="en-GB" sz="1050" dirty="0">
                <a:effectLst/>
                <a:latin typeface="Calibri" panose="020F0502020204030204" pitchFamily="34" charset="0"/>
                <a:ea typeface="Calibri" panose="020F0502020204030204" pitchFamily="34" charset="0"/>
                <a:cs typeface="Times New Roman" panose="02020603050405020304" pitchFamily="18" charset="0"/>
              </a:rPr>
              <a:t> – Yahweh Christian Fellowship</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Community Groups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dirty="0">
                <a:effectLst/>
                <a:latin typeface="Calibri" panose="020F0502020204030204" pitchFamily="34" charset="0"/>
                <a:ea typeface="Calibri" panose="020F0502020204030204" pitchFamily="34" charset="0"/>
                <a:cs typeface="Times New Roman" panose="02020603050405020304" pitchFamily="18" charset="0"/>
              </a:rPr>
              <a:t>- Tooting Neighbourhood Centre/ Hope for Wellbeing Project</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Citizen’s Advice Wandsworth – Tooting Library</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dirty="0">
                <a:effectLst/>
                <a:latin typeface="Calibri" panose="020F0502020204030204" pitchFamily="34" charset="0"/>
                <a:ea typeface="Calibri" panose="020F0502020204030204" pitchFamily="34" charset="0"/>
                <a:cs typeface="Times New Roman" panose="02020603050405020304" pitchFamily="18" charset="0"/>
              </a:rPr>
              <a:t> – DB Barbers</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dirty="0">
                <a:effectLst/>
                <a:latin typeface="Calibri" panose="020F0502020204030204" pitchFamily="34" charset="0"/>
                <a:ea typeface="Calibri" panose="020F0502020204030204" pitchFamily="34" charset="0"/>
                <a:cs typeface="Times New Roman" panose="02020603050405020304" pitchFamily="18" charset="0"/>
              </a:rPr>
              <a:t> – Tooting Market</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dirty="0">
                <a:effectLst/>
                <a:latin typeface="Calibri" panose="020F0502020204030204" pitchFamily="34" charset="0"/>
                <a:ea typeface="Calibri" panose="020F0502020204030204" pitchFamily="34" charset="0"/>
                <a:cs typeface="Times New Roman" panose="02020603050405020304" pitchFamily="18" charset="0"/>
              </a:rPr>
              <a:t> – Be Enriched</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Potential Network Partners: Statutory Agencies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dirty="0">
                <a:effectLst/>
                <a:latin typeface="Calibri" panose="020F0502020204030204" pitchFamily="34" charset="0"/>
                <a:ea typeface="Calibri" panose="020F0502020204030204" pitchFamily="34" charset="0"/>
                <a:cs typeface="Times New Roman" panose="02020603050405020304" pitchFamily="18" charset="0"/>
              </a:rPr>
              <a:t>South West London &amp; St. George’s Mental Health NHS Trust</a:t>
            </a:r>
          </a:p>
          <a:p>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 </a:t>
            </a:r>
            <a:r>
              <a:rPr lang="en-GB" sz="1050" dirty="0">
                <a:effectLst/>
                <a:latin typeface="Calibri" panose="020F0502020204030204" pitchFamily="34" charset="0"/>
                <a:ea typeface="Calibri" panose="020F0502020204030204" pitchFamily="34" charset="0"/>
                <a:cs typeface="Times New Roman" panose="02020603050405020304" pitchFamily="18" charset="0"/>
              </a:rPr>
              <a:t>– St. George’s University Hospitals NHS Foundation Trust</a:t>
            </a:r>
          </a:p>
          <a:p>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dirty="0">
                <a:effectLst/>
                <a:latin typeface="Calibri" panose="020F0502020204030204" pitchFamily="34" charset="0"/>
                <a:ea typeface="Calibri" panose="020F0502020204030204" pitchFamily="34" charset="0"/>
                <a:cs typeface="Times New Roman" panose="02020603050405020304" pitchFamily="18" charset="0"/>
              </a:rPr>
              <a:t> – Talk Wandsworth IAPT</a:t>
            </a:r>
          </a:p>
          <a:p>
            <a:r>
              <a:rPr lang="en-GB" sz="105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dirty="0">
                <a:effectLst/>
                <a:latin typeface="Calibri" panose="020F0502020204030204" pitchFamily="34" charset="0"/>
                <a:ea typeface="Calibri" panose="020F0502020204030204" pitchFamily="34" charset="0"/>
                <a:cs typeface="Times New Roman" panose="02020603050405020304" pitchFamily="18" charset="0"/>
              </a:rPr>
              <a:t> – Tooting Hub</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Potential Network Partners: Primary Care Networks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 </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Grafton Medical Partners: Grafton PCN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 </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Tooting Bec Surgery: Balham, Tooting &amp; Furzedown PCN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Potential Network Partners: Education Centres</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1 – Nightingale Community Academy</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2 – Ernest Bevin College</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3 – South Thames College</a:t>
            </a:r>
          </a:p>
        </p:txBody>
      </p:sp>
      <p:pic>
        <p:nvPicPr>
          <p:cNvPr id="8" name="Picture 7">
            <a:extLst>
              <a:ext uri="{FF2B5EF4-FFF2-40B4-BE49-F238E27FC236}">
                <a16:creationId xmlns:a16="http://schemas.microsoft.com/office/drawing/2014/main" id="{3FFB540B-43AA-4A62-873B-7BC38CCA285D}"/>
              </a:ext>
            </a:extLst>
          </p:cNvPr>
          <p:cNvPicPr>
            <a:picLocks noChangeAspect="1"/>
          </p:cNvPicPr>
          <p:nvPr/>
        </p:nvPicPr>
        <p:blipFill rotWithShape="1">
          <a:blip r:embed="rId2"/>
          <a:srcRect b="3813"/>
          <a:stretch/>
        </p:blipFill>
        <p:spPr>
          <a:xfrm>
            <a:off x="5699128" y="1472763"/>
            <a:ext cx="5336900" cy="5167312"/>
          </a:xfrm>
          <a:prstGeom prst="rect">
            <a:avLst/>
          </a:prstGeom>
        </p:spPr>
      </p:pic>
    </p:spTree>
    <p:extLst>
      <p:ext uri="{BB962C8B-B14F-4D97-AF65-F5344CB8AC3E}">
        <p14:creationId xmlns:p14="http://schemas.microsoft.com/office/powerpoint/2010/main" val="171542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F7070651-3066-4F1E-A726-68B39FB9431E}"/>
              </a:ext>
            </a:extLst>
          </p:cNvPr>
          <p:cNvSpPr txBox="1">
            <a:spLocks noChangeArrowheads="1"/>
          </p:cNvSpPr>
          <p:nvPr/>
        </p:nvSpPr>
        <p:spPr bwMode="auto">
          <a:xfrm>
            <a:off x="838200" y="863133"/>
            <a:ext cx="3257550" cy="574772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GB" sz="1050" b="1" u="sng" dirty="0">
                <a:effectLst/>
                <a:latin typeface="Calibri" panose="020F0502020204030204" pitchFamily="34" charset="0"/>
                <a:ea typeface="Calibri" panose="020F0502020204030204" pitchFamily="34" charset="0"/>
                <a:cs typeface="Times New Roman" panose="02020603050405020304" pitchFamily="18" charset="0"/>
              </a:rPr>
              <a:t>Key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EMHIP Sites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 Elays Network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Islamic Culture &amp; Education Centre</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Churches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dirty="0">
                <a:effectLst/>
                <a:latin typeface="Calibri" panose="020F0502020204030204" pitchFamily="34" charset="0"/>
                <a:ea typeface="Calibri" panose="020F0502020204030204" pitchFamily="34" charset="0"/>
                <a:cs typeface="Times New Roman" panose="02020603050405020304" pitchFamily="18" charset="0"/>
              </a:rPr>
              <a:t> – Ethiopian Orthodox Church St. Mary</a:t>
            </a:r>
          </a:p>
          <a:p>
            <a:r>
              <a:rPr lang="en-GB" sz="105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St. Paul’s Church</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Potential Network Partners: Mosques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1</a:t>
            </a:r>
            <a:r>
              <a:rPr lang="en-GB" sz="1050" dirty="0">
                <a:effectLst/>
                <a:latin typeface="Calibri" panose="020F0502020204030204" pitchFamily="34" charset="0"/>
                <a:ea typeface="Calibri" panose="020F0502020204030204" pitchFamily="34" charset="0"/>
                <a:cs typeface="Times New Roman" panose="02020603050405020304" pitchFamily="18" charset="0"/>
              </a:rPr>
              <a:t> – Eritrean Muslim Community Association</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Potential Network Partners: Community Groups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a:t>
            </a:r>
            <a:r>
              <a:rPr lang="en-GB" sz="1050" dirty="0">
                <a:effectLst/>
                <a:latin typeface="Calibri" panose="020F0502020204030204" pitchFamily="34" charset="0"/>
                <a:ea typeface="Calibri" panose="020F0502020204030204" pitchFamily="34" charset="0"/>
                <a:cs typeface="Times New Roman" panose="02020603050405020304" pitchFamily="18" charset="0"/>
              </a:rPr>
              <a:t>– Eritrean and Ethiopian restaurants </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r>
              <a:rPr lang="en-GB" sz="1050" dirty="0">
                <a:effectLst/>
                <a:latin typeface="Calibri" panose="020F0502020204030204" pitchFamily="34" charset="0"/>
                <a:ea typeface="Calibri" panose="020F0502020204030204" pitchFamily="34" charset="0"/>
                <a:cs typeface="Times New Roman" panose="02020603050405020304" pitchFamily="18" charset="0"/>
              </a:rPr>
              <a:t> – Orit Ethiopian restaurant</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dirty="0">
                <a:effectLst/>
                <a:latin typeface="Calibri" panose="020F0502020204030204" pitchFamily="34" charset="0"/>
                <a:ea typeface="Calibri" panose="020F0502020204030204" pitchFamily="34" charset="0"/>
                <a:cs typeface="Times New Roman" panose="02020603050405020304" pitchFamily="18" charset="0"/>
              </a:rPr>
              <a:t> – Wandsworth Community Empowerment Network</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dirty="0">
                <a:effectLst/>
                <a:latin typeface="Calibri" panose="020F0502020204030204" pitchFamily="34" charset="0"/>
                <a:ea typeface="Calibri" panose="020F0502020204030204" pitchFamily="34" charset="0"/>
                <a:cs typeface="Times New Roman" panose="02020603050405020304" pitchFamily="18" charset="0"/>
              </a:rPr>
              <a:t> – Association of Somali Women &amp; Children </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a:t>
            </a:r>
            <a:r>
              <a:rPr lang="en-GB" sz="1050" dirty="0">
                <a:effectLst/>
                <a:latin typeface="Calibri" panose="020F0502020204030204" pitchFamily="34" charset="0"/>
                <a:ea typeface="Calibri" panose="020F0502020204030204" pitchFamily="34" charset="0"/>
                <a:cs typeface="Times New Roman" panose="02020603050405020304" pitchFamily="18" charset="0"/>
              </a:rPr>
              <a:t> – Doddington &amp; Rollo Community Association</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a:t>
            </a:r>
            <a:r>
              <a:rPr lang="en-GB" sz="1050" dirty="0">
                <a:effectLst/>
                <a:latin typeface="Calibri" panose="020F0502020204030204" pitchFamily="34" charset="0"/>
                <a:ea typeface="Calibri" panose="020F0502020204030204" pitchFamily="34" charset="0"/>
                <a:cs typeface="Times New Roman" panose="02020603050405020304" pitchFamily="18" charset="0"/>
              </a:rPr>
              <a:t> – STORM Family Centre</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a:t>
            </a:r>
            <a:r>
              <a:rPr lang="en-GB" sz="1050" dirty="0">
                <a:effectLst/>
                <a:latin typeface="Calibri" panose="020F0502020204030204" pitchFamily="34" charset="0"/>
                <a:ea typeface="Calibri" panose="020F0502020204030204" pitchFamily="34" charset="0"/>
                <a:cs typeface="Times New Roman" panose="02020603050405020304" pitchFamily="18" charset="0"/>
              </a:rPr>
              <a:t> – Waste not Want Not</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8</a:t>
            </a:r>
            <a:r>
              <a:rPr lang="en-GB" sz="1050" dirty="0">
                <a:effectLst/>
                <a:latin typeface="Calibri" panose="020F0502020204030204" pitchFamily="34" charset="0"/>
                <a:ea typeface="Calibri" panose="020F0502020204030204" pitchFamily="34" charset="0"/>
                <a:cs typeface="Times New Roman" panose="02020603050405020304" pitchFamily="18" charset="0"/>
              </a:rPr>
              <a:t> – DEVAS Club</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 </a:t>
            </a:r>
            <a:r>
              <a:rPr lang="en-GB" sz="1050" dirty="0">
                <a:effectLst/>
                <a:latin typeface="Calibri" panose="020F0502020204030204" pitchFamily="34" charset="0"/>
                <a:ea typeface="Calibri" panose="020F0502020204030204" pitchFamily="34" charset="0"/>
                <a:cs typeface="Times New Roman" panose="02020603050405020304" pitchFamily="18" charset="0"/>
              </a:rPr>
              <a:t>– FAST Charity</a:t>
            </a:r>
          </a:p>
          <a:p>
            <a:r>
              <a:rPr lang="en-GB" sz="105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a:t>
            </a:r>
            <a:r>
              <a:rPr lang="en-GB" sz="1050" dirty="0">
                <a:effectLst/>
                <a:latin typeface="Calibri" panose="020F0502020204030204" pitchFamily="34" charset="0"/>
                <a:ea typeface="Calibri" panose="020F0502020204030204" pitchFamily="34" charset="0"/>
                <a:cs typeface="Times New Roman" panose="02020603050405020304" pitchFamily="18" charset="0"/>
              </a:rPr>
              <a:t> – Citizen’s Advice Wandsworth</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Potential Network Partners: Primary Care Networks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 </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Battersea Fields Medical Practice: Battersea PCN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 </a:t>
            </a:r>
            <a:r>
              <a:rPr lang="en-GB" sz="1050" dirty="0">
                <a:effectLst/>
                <a:latin typeface="Calibri" panose="020F0502020204030204" pitchFamily="34" charset="0"/>
                <a:ea typeface="Calibri" panose="020F0502020204030204" pitchFamily="34" charset="0"/>
                <a:cs typeface="Times New Roman" panose="02020603050405020304" pitchFamily="18" charset="0"/>
              </a:rPr>
              <a:t>Bridge Lane Group Practice</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a:t>
            </a:r>
            <a:r>
              <a:rPr lang="en-GB" sz="1050" dirty="0">
                <a:effectLst/>
                <a:latin typeface="Calibri" panose="020F0502020204030204" pitchFamily="34" charset="0"/>
                <a:ea typeface="Calibri" panose="020F0502020204030204" pitchFamily="34" charset="0"/>
                <a:cs typeface="Times New Roman" panose="02020603050405020304" pitchFamily="18" charset="0"/>
              </a:rPr>
              <a:t> – Queenstown Road Medical Practice</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4</a:t>
            </a:r>
            <a:r>
              <a:rPr lang="en-GB" sz="1050" dirty="0">
                <a:effectLst/>
                <a:latin typeface="Calibri" panose="020F0502020204030204" pitchFamily="34" charset="0"/>
                <a:ea typeface="Calibri" panose="020F0502020204030204" pitchFamily="34" charset="0"/>
                <a:cs typeface="Times New Roman" panose="02020603050405020304" pitchFamily="18" charset="0"/>
              </a:rPr>
              <a:t> – Lavender Hill Group Practice</a:t>
            </a:r>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Battersea PCN</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50" dirty="0">
                <a:effectLst/>
                <a:latin typeface="Calibri" panose="020F0502020204030204" pitchFamily="34" charset="0"/>
                <a:ea typeface="Calibri" panose="020F0502020204030204" pitchFamily="34" charset="0"/>
                <a:cs typeface="Times New Roman" panose="02020603050405020304" pitchFamily="18" charset="0"/>
              </a:rPr>
              <a:t>Potential Network Partners: Education Centres</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1 – Heathbrook Primary School</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2 – Shaftsbury Park Primary School</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3 – Harris Academy</a:t>
            </a:r>
          </a:p>
          <a:p>
            <a:r>
              <a:rPr lang="en-GB" sz="1050" dirty="0">
                <a:effectLst/>
                <a:latin typeface="Calibri" panose="020F0502020204030204" pitchFamily="34" charset="0"/>
                <a:ea typeface="Calibri" panose="020F0502020204030204" pitchFamily="34" charset="0"/>
                <a:cs typeface="Times New Roman" panose="02020603050405020304" pitchFamily="18" charset="0"/>
              </a:rPr>
              <a:t>4 – Griffin Primary School</a:t>
            </a:r>
          </a:p>
        </p:txBody>
      </p:sp>
      <p:pic>
        <p:nvPicPr>
          <p:cNvPr id="3" name="Picture 2" descr="A close up of a device&#10;&#10;Description automatically generated">
            <a:extLst>
              <a:ext uri="{FF2B5EF4-FFF2-40B4-BE49-F238E27FC236}">
                <a16:creationId xmlns:a16="http://schemas.microsoft.com/office/drawing/2014/main" id="{E547ED2E-C7E2-4250-8520-7DFF4AC58C7C}"/>
              </a:ext>
            </a:extLst>
          </p:cNvPr>
          <p:cNvPicPr>
            <a:picLocks noChangeAspect="1"/>
          </p:cNvPicPr>
          <p:nvPr/>
        </p:nvPicPr>
        <p:blipFill>
          <a:blip r:embed="rId2"/>
          <a:stretch>
            <a:fillRect/>
          </a:stretch>
        </p:blipFill>
        <p:spPr>
          <a:xfrm>
            <a:off x="4249044" y="1235916"/>
            <a:ext cx="7104756" cy="5231241"/>
          </a:xfrm>
          <a:prstGeom prst="rect">
            <a:avLst/>
          </a:prstGeom>
        </p:spPr>
      </p:pic>
      <p:sp>
        <p:nvSpPr>
          <p:cNvPr id="10" name="Title 1">
            <a:extLst>
              <a:ext uri="{FF2B5EF4-FFF2-40B4-BE49-F238E27FC236}">
                <a16:creationId xmlns:a16="http://schemas.microsoft.com/office/drawing/2014/main" id="{B3E77098-8484-46F8-AC43-35B0C0FE5AE7}"/>
              </a:ext>
            </a:extLst>
          </p:cNvPr>
          <p:cNvSpPr txBox="1">
            <a:spLocks/>
          </p:cNvSpPr>
          <p:nvPr/>
        </p:nvSpPr>
        <p:spPr>
          <a:xfrm>
            <a:off x="256249" y="185680"/>
            <a:ext cx="11395280" cy="677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Health &amp; Wellbeing Hub 2: Elays Network</a:t>
            </a:r>
          </a:p>
        </p:txBody>
      </p:sp>
    </p:spTree>
    <p:extLst>
      <p:ext uri="{BB962C8B-B14F-4D97-AF65-F5344CB8AC3E}">
        <p14:creationId xmlns:p14="http://schemas.microsoft.com/office/powerpoint/2010/main" val="273871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D3755-189B-9D49-A78B-4BE004B4D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498" y="1455366"/>
            <a:ext cx="2813921" cy="1343475"/>
          </a:xfrm>
          <a:prstGeom prst="roundRect">
            <a:avLst/>
          </a:prstGeom>
        </p:spPr>
      </p:pic>
      <p:pic>
        <p:nvPicPr>
          <p:cNvPr id="6" name="Picture 5">
            <a:extLst>
              <a:ext uri="{FF2B5EF4-FFF2-40B4-BE49-F238E27FC236}">
                <a16:creationId xmlns:a16="http://schemas.microsoft.com/office/drawing/2014/main" id="{C447D29F-A174-8041-9D77-18BA60188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30" y="1514669"/>
            <a:ext cx="2832462" cy="1242068"/>
          </a:xfrm>
          <a:prstGeom prst="roundRect">
            <a:avLst/>
          </a:prstGeom>
        </p:spPr>
      </p:pic>
      <p:pic>
        <p:nvPicPr>
          <p:cNvPr id="8" name="Picture 7" descr="SME 1.JPG">
            <a:extLst>
              <a:ext uri="{FF2B5EF4-FFF2-40B4-BE49-F238E27FC236}">
                <a16:creationId xmlns:a16="http://schemas.microsoft.com/office/drawing/2014/main" id="{9918397A-E479-5E48-ADD4-FF12DBC2774E}"/>
              </a:ext>
            </a:extLst>
          </p:cNvPr>
          <p:cNvPicPr>
            <a:picLocks noChangeAspect="1"/>
          </p:cNvPicPr>
          <p:nvPr/>
        </p:nvPicPr>
        <p:blipFill>
          <a:blip r:embed="rId4" cstate="print"/>
          <a:stretch>
            <a:fillRect/>
          </a:stretch>
        </p:blipFill>
        <p:spPr>
          <a:xfrm>
            <a:off x="3271059" y="3533414"/>
            <a:ext cx="2912495" cy="1237576"/>
          </a:xfrm>
          <a:prstGeom prst="roundRect">
            <a:avLst/>
          </a:prstGeom>
        </p:spPr>
      </p:pic>
      <p:pic>
        <p:nvPicPr>
          <p:cNvPr id="9" name="Picture 8" descr="DSC01264.JPG">
            <a:extLst>
              <a:ext uri="{FF2B5EF4-FFF2-40B4-BE49-F238E27FC236}">
                <a16:creationId xmlns:a16="http://schemas.microsoft.com/office/drawing/2014/main" id="{780004D9-D78B-4047-8106-99608DDF7310}"/>
              </a:ext>
            </a:extLst>
          </p:cNvPr>
          <p:cNvPicPr>
            <a:picLocks noChangeAspect="1"/>
          </p:cNvPicPr>
          <p:nvPr/>
        </p:nvPicPr>
        <p:blipFill>
          <a:blip r:embed="rId5" cstate="print"/>
          <a:stretch>
            <a:fillRect/>
          </a:stretch>
        </p:blipFill>
        <p:spPr>
          <a:xfrm>
            <a:off x="350466" y="3546647"/>
            <a:ext cx="2834957" cy="1242069"/>
          </a:xfrm>
          <a:prstGeom prst="roundRect">
            <a:avLst/>
          </a:prstGeom>
        </p:spPr>
      </p:pic>
      <p:pic>
        <p:nvPicPr>
          <p:cNvPr id="10" name="Picture 15">
            <a:extLst>
              <a:ext uri="{FF2B5EF4-FFF2-40B4-BE49-F238E27FC236}">
                <a16:creationId xmlns:a16="http://schemas.microsoft.com/office/drawing/2014/main" id="{2E2DFA8E-DAE4-5F41-BA2D-0E9539A52B8B}"/>
              </a:ext>
            </a:extLst>
          </p:cNvPr>
          <p:cNvPicPr>
            <a:picLocks noChangeAspect="1" noChangeArrowheads="1"/>
          </p:cNvPicPr>
          <p:nvPr/>
        </p:nvPicPr>
        <p:blipFill>
          <a:blip r:embed="rId6" cstate="print"/>
          <a:srcRect/>
          <a:stretch>
            <a:fillRect/>
          </a:stretch>
        </p:blipFill>
        <p:spPr bwMode="auto">
          <a:xfrm>
            <a:off x="9149460" y="3490507"/>
            <a:ext cx="2848679" cy="1280483"/>
          </a:xfrm>
          <a:prstGeom prst="roundRect">
            <a:avLst/>
          </a:prstGeom>
          <a:noFill/>
          <a:ln w="9525">
            <a:noFill/>
            <a:miter lim="800000"/>
            <a:headEnd/>
            <a:tailEnd/>
          </a:ln>
        </p:spPr>
      </p:pic>
      <p:sp>
        <p:nvSpPr>
          <p:cNvPr id="2" name="TextBox 1">
            <a:extLst>
              <a:ext uri="{FF2B5EF4-FFF2-40B4-BE49-F238E27FC236}">
                <a16:creationId xmlns:a16="http://schemas.microsoft.com/office/drawing/2014/main" id="{D620F5ED-5640-184D-BA8F-4887A4BF8922}"/>
              </a:ext>
            </a:extLst>
          </p:cNvPr>
          <p:cNvSpPr txBox="1"/>
          <p:nvPr/>
        </p:nvSpPr>
        <p:spPr>
          <a:xfrm>
            <a:off x="6274456" y="2748396"/>
            <a:ext cx="2273942" cy="353943"/>
          </a:xfrm>
          <a:prstGeom prst="rect">
            <a:avLst/>
          </a:prstGeom>
          <a:noFill/>
        </p:spPr>
        <p:txBody>
          <a:bodyPr wrap="square" rtlCol="0">
            <a:spAutoFit/>
          </a:bodyPr>
          <a:lstStyle/>
          <a:p>
            <a:r>
              <a:rPr lang="en-US" sz="1700" dirty="0"/>
              <a:t>           Advice First-Aid</a:t>
            </a:r>
          </a:p>
        </p:txBody>
      </p:sp>
      <p:sp>
        <p:nvSpPr>
          <p:cNvPr id="7" name="TextBox 6">
            <a:extLst>
              <a:ext uri="{FF2B5EF4-FFF2-40B4-BE49-F238E27FC236}">
                <a16:creationId xmlns:a16="http://schemas.microsoft.com/office/drawing/2014/main" id="{4DF19B9F-82EC-7441-B8EC-E272E5B830AF}"/>
              </a:ext>
            </a:extLst>
          </p:cNvPr>
          <p:cNvSpPr txBox="1"/>
          <p:nvPr/>
        </p:nvSpPr>
        <p:spPr>
          <a:xfrm>
            <a:off x="9267055" y="4865907"/>
            <a:ext cx="2348164" cy="353943"/>
          </a:xfrm>
          <a:prstGeom prst="rect">
            <a:avLst/>
          </a:prstGeom>
          <a:noFill/>
        </p:spPr>
        <p:txBody>
          <a:bodyPr wrap="square" rtlCol="0">
            <a:spAutoFit/>
          </a:bodyPr>
          <a:lstStyle/>
          <a:p>
            <a:r>
              <a:rPr lang="en-US" sz="1700" dirty="0"/>
              <a:t>Exercise and Well Being</a:t>
            </a:r>
          </a:p>
        </p:txBody>
      </p:sp>
      <p:sp>
        <p:nvSpPr>
          <p:cNvPr id="14" name="TextBox 13">
            <a:extLst>
              <a:ext uri="{FF2B5EF4-FFF2-40B4-BE49-F238E27FC236}">
                <a16:creationId xmlns:a16="http://schemas.microsoft.com/office/drawing/2014/main" id="{2DA4B155-45BB-7E42-9F33-8B30C913402A}"/>
              </a:ext>
            </a:extLst>
          </p:cNvPr>
          <p:cNvSpPr txBox="1"/>
          <p:nvPr/>
        </p:nvSpPr>
        <p:spPr>
          <a:xfrm>
            <a:off x="206556" y="2799872"/>
            <a:ext cx="3190242" cy="353943"/>
          </a:xfrm>
          <a:prstGeom prst="rect">
            <a:avLst/>
          </a:prstGeom>
          <a:noFill/>
        </p:spPr>
        <p:txBody>
          <a:bodyPr wrap="square" rtlCol="0">
            <a:spAutoFit/>
          </a:bodyPr>
          <a:lstStyle/>
          <a:p>
            <a:r>
              <a:rPr lang="en-US" sz="1700" dirty="0"/>
              <a:t>Healthcare Conferences &amp; Forums</a:t>
            </a:r>
          </a:p>
        </p:txBody>
      </p:sp>
      <p:sp>
        <p:nvSpPr>
          <p:cNvPr id="15" name="TextBox 14">
            <a:extLst>
              <a:ext uri="{FF2B5EF4-FFF2-40B4-BE49-F238E27FC236}">
                <a16:creationId xmlns:a16="http://schemas.microsoft.com/office/drawing/2014/main" id="{9C54D1C4-8CE1-AB47-B174-4F791398425D}"/>
              </a:ext>
            </a:extLst>
          </p:cNvPr>
          <p:cNvSpPr txBox="1"/>
          <p:nvPr/>
        </p:nvSpPr>
        <p:spPr>
          <a:xfrm>
            <a:off x="3185423" y="2799357"/>
            <a:ext cx="3114866" cy="353943"/>
          </a:xfrm>
          <a:prstGeom prst="rect">
            <a:avLst/>
          </a:prstGeom>
          <a:noFill/>
        </p:spPr>
        <p:txBody>
          <a:bodyPr wrap="square" rtlCol="0">
            <a:spAutoFit/>
          </a:bodyPr>
          <a:lstStyle/>
          <a:p>
            <a:r>
              <a:rPr lang="en-US" sz="1700" dirty="0"/>
              <a:t>    Community-Led Health Clinics</a:t>
            </a:r>
          </a:p>
        </p:txBody>
      </p:sp>
      <p:sp>
        <p:nvSpPr>
          <p:cNvPr id="16" name="TextBox 15">
            <a:extLst>
              <a:ext uri="{FF2B5EF4-FFF2-40B4-BE49-F238E27FC236}">
                <a16:creationId xmlns:a16="http://schemas.microsoft.com/office/drawing/2014/main" id="{C662F00F-2C89-3244-BF56-AA5AB4215B68}"/>
              </a:ext>
            </a:extLst>
          </p:cNvPr>
          <p:cNvSpPr txBox="1"/>
          <p:nvPr/>
        </p:nvSpPr>
        <p:spPr>
          <a:xfrm>
            <a:off x="-101351" y="4897895"/>
            <a:ext cx="3552961" cy="353943"/>
          </a:xfrm>
          <a:prstGeom prst="rect">
            <a:avLst/>
          </a:prstGeom>
          <a:noFill/>
        </p:spPr>
        <p:txBody>
          <a:bodyPr wrap="square" rtlCol="0">
            <a:spAutoFit/>
          </a:bodyPr>
          <a:lstStyle/>
          <a:p>
            <a:r>
              <a:rPr lang="en-US" sz="1700" dirty="0"/>
              <a:t> Culturally-Adapted Talking Therapies</a:t>
            </a:r>
          </a:p>
        </p:txBody>
      </p:sp>
      <p:sp>
        <p:nvSpPr>
          <p:cNvPr id="17" name="TextBox 16">
            <a:extLst>
              <a:ext uri="{FF2B5EF4-FFF2-40B4-BE49-F238E27FC236}">
                <a16:creationId xmlns:a16="http://schemas.microsoft.com/office/drawing/2014/main" id="{4143899D-F030-B24E-86E1-CC2107832062}"/>
              </a:ext>
            </a:extLst>
          </p:cNvPr>
          <p:cNvSpPr txBox="1"/>
          <p:nvPr/>
        </p:nvSpPr>
        <p:spPr>
          <a:xfrm>
            <a:off x="3185423" y="4897380"/>
            <a:ext cx="3039490" cy="353943"/>
          </a:xfrm>
          <a:prstGeom prst="rect">
            <a:avLst/>
          </a:prstGeom>
          <a:noFill/>
        </p:spPr>
        <p:txBody>
          <a:bodyPr wrap="square" rtlCol="0">
            <a:spAutoFit/>
          </a:bodyPr>
          <a:lstStyle/>
          <a:p>
            <a:r>
              <a:rPr lang="en-US" sz="1700" dirty="0"/>
              <a:t>  Self Management Programs</a:t>
            </a:r>
          </a:p>
        </p:txBody>
      </p:sp>
      <p:sp>
        <p:nvSpPr>
          <p:cNvPr id="23" name="TextBox 22">
            <a:extLst>
              <a:ext uri="{FF2B5EF4-FFF2-40B4-BE49-F238E27FC236}">
                <a16:creationId xmlns:a16="http://schemas.microsoft.com/office/drawing/2014/main" id="{DE2F54D4-C403-4F01-A5C7-5CBE6CAC6981}"/>
              </a:ext>
            </a:extLst>
          </p:cNvPr>
          <p:cNvSpPr txBox="1"/>
          <p:nvPr/>
        </p:nvSpPr>
        <p:spPr>
          <a:xfrm>
            <a:off x="372596" y="265292"/>
            <a:ext cx="10029346" cy="646331"/>
          </a:xfrm>
          <a:prstGeom prst="rect">
            <a:avLst/>
          </a:prstGeom>
          <a:noFill/>
        </p:spPr>
        <p:txBody>
          <a:bodyPr wrap="square">
            <a:spAutoFit/>
          </a:bodyPr>
          <a:lstStyle/>
          <a:p>
            <a:r>
              <a:rPr lang="en-US" sz="3600" dirty="0">
                <a:latin typeface="+mj-lt"/>
              </a:rPr>
              <a:t>Co-produced projects successfully delivered</a:t>
            </a:r>
            <a:endParaRPr lang="en-GB" sz="3600" dirty="0">
              <a:latin typeface="+mj-lt"/>
            </a:endParaRPr>
          </a:p>
        </p:txBody>
      </p:sp>
      <p:grpSp>
        <p:nvGrpSpPr>
          <p:cNvPr id="18" name="Group 17">
            <a:extLst>
              <a:ext uri="{FF2B5EF4-FFF2-40B4-BE49-F238E27FC236}">
                <a16:creationId xmlns:a16="http://schemas.microsoft.com/office/drawing/2014/main" id="{5108DBC9-9D44-42CB-80BF-D2A1C8BEA9F9}"/>
              </a:ext>
            </a:extLst>
          </p:cNvPr>
          <p:cNvGrpSpPr/>
          <p:nvPr/>
        </p:nvGrpSpPr>
        <p:grpSpPr>
          <a:xfrm>
            <a:off x="1164486" y="6168469"/>
            <a:ext cx="9340511" cy="573579"/>
            <a:chOff x="1062838" y="6256692"/>
            <a:chExt cx="9340511" cy="573579"/>
          </a:xfrm>
        </p:grpSpPr>
        <p:pic>
          <p:nvPicPr>
            <p:cNvPr id="19" name="Picture 18" descr="logo">
              <a:extLst>
                <a:ext uri="{FF2B5EF4-FFF2-40B4-BE49-F238E27FC236}">
                  <a16:creationId xmlns:a16="http://schemas.microsoft.com/office/drawing/2014/main" id="{0409D3C2-B37E-416D-B931-3986AE2558C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20" name="Picture 2" descr="South West London CCG">
              <a:extLst>
                <a:ext uri="{FF2B5EF4-FFF2-40B4-BE49-F238E27FC236}">
                  <a16:creationId xmlns:a16="http://schemas.microsoft.com/office/drawing/2014/main" id="{20CAB155-4680-448B-91D3-D4801AFF3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eedback Live">
              <a:extLst>
                <a:ext uri="{FF2B5EF4-FFF2-40B4-BE49-F238E27FC236}">
                  <a16:creationId xmlns:a16="http://schemas.microsoft.com/office/drawing/2014/main" id="{1B36BA71-C39E-4917-B5DE-1DD882ECE0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group of people posing for a photo&#10;&#10;Description automatically generated">
            <a:extLst>
              <a:ext uri="{FF2B5EF4-FFF2-40B4-BE49-F238E27FC236}">
                <a16:creationId xmlns:a16="http://schemas.microsoft.com/office/drawing/2014/main" id="{AF95C600-A299-4D4C-AE23-A67C1EF1AD08}"/>
              </a:ext>
            </a:extLst>
          </p:cNvPr>
          <p:cNvPicPr>
            <a:picLocks noChangeAspect="1"/>
          </p:cNvPicPr>
          <p:nvPr/>
        </p:nvPicPr>
        <p:blipFill>
          <a:blip r:embed="rId10"/>
          <a:stretch>
            <a:fillRect/>
          </a:stretch>
        </p:blipFill>
        <p:spPr>
          <a:xfrm>
            <a:off x="6226372" y="3440899"/>
            <a:ext cx="2848678" cy="1375399"/>
          </a:xfrm>
          <a:prstGeom prst="rect">
            <a:avLst/>
          </a:prstGeom>
        </p:spPr>
      </p:pic>
      <p:sp>
        <p:nvSpPr>
          <p:cNvPr id="12" name="TextBox 11">
            <a:extLst>
              <a:ext uri="{FF2B5EF4-FFF2-40B4-BE49-F238E27FC236}">
                <a16:creationId xmlns:a16="http://schemas.microsoft.com/office/drawing/2014/main" id="{8CFB3124-7F0B-7340-8194-7E69FBA2AA95}"/>
              </a:ext>
            </a:extLst>
          </p:cNvPr>
          <p:cNvSpPr txBox="1"/>
          <p:nvPr/>
        </p:nvSpPr>
        <p:spPr>
          <a:xfrm>
            <a:off x="6299322" y="4897380"/>
            <a:ext cx="2645355" cy="353943"/>
          </a:xfrm>
          <a:prstGeom prst="rect">
            <a:avLst/>
          </a:prstGeom>
          <a:noFill/>
        </p:spPr>
        <p:txBody>
          <a:bodyPr wrap="square" rtlCol="0">
            <a:spAutoFit/>
          </a:bodyPr>
          <a:lstStyle/>
          <a:p>
            <a:r>
              <a:rPr lang="en-US" sz="1700" dirty="0"/>
              <a:t>Family Therapy Networks</a:t>
            </a:r>
          </a:p>
        </p:txBody>
      </p:sp>
      <p:pic>
        <p:nvPicPr>
          <p:cNvPr id="24" name="Picture 23" descr="A group of people sitting at a table&#10;&#10;Description automatically generated">
            <a:extLst>
              <a:ext uri="{FF2B5EF4-FFF2-40B4-BE49-F238E27FC236}">
                <a16:creationId xmlns:a16="http://schemas.microsoft.com/office/drawing/2014/main" id="{814B1CC9-D30D-5942-B655-142D5EF7CCD8}"/>
              </a:ext>
            </a:extLst>
          </p:cNvPr>
          <p:cNvPicPr>
            <a:picLocks noChangeAspect="1"/>
          </p:cNvPicPr>
          <p:nvPr/>
        </p:nvPicPr>
        <p:blipFill>
          <a:blip r:embed="rId11"/>
          <a:stretch>
            <a:fillRect/>
          </a:stretch>
        </p:blipFill>
        <p:spPr>
          <a:xfrm>
            <a:off x="3273121" y="1514668"/>
            <a:ext cx="2925023" cy="1271297"/>
          </a:xfrm>
          <a:prstGeom prst="rect">
            <a:avLst/>
          </a:prstGeom>
        </p:spPr>
      </p:pic>
      <p:pic>
        <p:nvPicPr>
          <p:cNvPr id="26" name="Picture 25" descr="A group of people sitting in front of a crowd&#10;&#10;Description automatically generated">
            <a:extLst>
              <a:ext uri="{FF2B5EF4-FFF2-40B4-BE49-F238E27FC236}">
                <a16:creationId xmlns:a16="http://schemas.microsoft.com/office/drawing/2014/main" id="{AEF1A553-AA40-A449-ACE5-84BB944C3955}"/>
              </a:ext>
            </a:extLst>
          </p:cNvPr>
          <p:cNvPicPr>
            <a:picLocks noChangeAspect="1"/>
          </p:cNvPicPr>
          <p:nvPr/>
        </p:nvPicPr>
        <p:blipFill>
          <a:blip r:embed="rId12"/>
          <a:stretch>
            <a:fillRect/>
          </a:stretch>
        </p:blipFill>
        <p:spPr>
          <a:xfrm>
            <a:off x="9162154" y="1514668"/>
            <a:ext cx="2773416" cy="1242069"/>
          </a:xfrm>
          <a:prstGeom prst="rect">
            <a:avLst/>
          </a:prstGeom>
        </p:spPr>
      </p:pic>
      <p:sp>
        <p:nvSpPr>
          <p:cNvPr id="27" name="TextBox 26">
            <a:extLst>
              <a:ext uri="{FF2B5EF4-FFF2-40B4-BE49-F238E27FC236}">
                <a16:creationId xmlns:a16="http://schemas.microsoft.com/office/drawing/2014/main" id="{D394FECA-2A9B-5E45-B129-6569D7AFE81B}"/>
              </a:ext>
            </a:extLst>
          </p:cNvPr>
          <p:cNvSpPr txBox="1"/>
          <p:nvPr/>
        </p:nvSpPr>
        <p:spPr>
          <a:xfrm>
            <a:off x="9162155" y="2697435"/>
            <a:ext cx="2823290" cy="615553"/>
          </a:xfrm>
          <a:prstGeom prst="rect">
            <a:avLst/>
          </a:prstGeom>
          <a:noFill/>
        </p:spPr>
        <p:txBody>
          <a:bodyPr wrap="square" rtlCol="0">
            <a:spAutoFit/>
          </a:bodyPr>
          <a:lstStyle/>
          <a:p>
            <a:r>
              <a:rPr lang="en-US" sz="1700" dirty="0"/>
              <a:t>Black Minds Matter </a:t>
            </a:r>
          </a:p>
          <a:p>
            <a:r>
              <a:rPr lang="en-US" sz="1700" dirty="0"/>
              <a:t>Children and Young People</a:t>
            </a:r>
          </a:p>
        </p:txBody>
      </p:sp>
    </p:spTree>
    <p:extLst>
      <p:ext uri="{BB962C8B-B14F-4D97-AF65-F5344CB8AC3E}">
        <p14:creationId xmlns:p14="http://schemas.microsoft.com/office/powerpoint/2010/main" val="45627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Context and Introduction</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70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Next steps &amp; How to get involved</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982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638144" y="298832"/>
            <a:ext cx="8748872" cy="765175"/>
          </a:xfrm>
        </p:spPr>
        <p:txBody>
          <a:bodyPr>
            <a:normAutofit/>
          </a:bodyPr>
          <a:lstStyle/>
          <a:p>
            <a:r>
              <a:rPr lang="en-US" altLang="en-US" dirty="0"/>
              <a:t>The next steps</a:t>
            </a:r>
          </a:p>
        </p:txBody>
      </p:sp>
      <p:sp>
        <p:nvSpPr>
          <p:cNvPr id="5" name="Content Placeholder 2"/>
          <p:cNvSpPr txBox="1">
            <a:spLocks noChangeArrowheads="1"/>
          </p:cNvSpPr>
          <p:nvPr/>
        </p:nvSpPr>
        <p:spPr bwMode="auto">
          <a:xfrm>
            <a:off x="638144" y="1302149"/>
            <a:ext cx="10919118" cy="431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400"/>
              </a:spcBef>
              <a:spcAft>
                <a:spcPct val="0"/>
              </a:spcAft>
              <a:buClr>
                <a:schemeClr val="tx1"/>
              </a:buClr>
              <a:buFont typeface="Trebuchet MS" pitchFamily="34" charset="0"/>
              <a:buNone/>
              <a:defRPr sz="2000">
                <a:solidFill>
                  <a:srgbClr val="333333"/>
                </a:solidFill>
                <a:latin typeface="+mn-lt"/>
                <a:ea typeface="+mn-ea"/>
                <a:cs typeface="+mn-cs"/>
              </a:defRPr>
            </a:lvl1pPr>
            <a:lvl2pPr marL="457200" indent="0" algn="l" rtl="0" eaLnBrk="1" fontAlgn="base" hangingPunct="1">
              <a:spcBef>
                <a:spcPct val="20000"/>
              </a:spcBef>
              <a:spcAft>
                <a:spcPct val="0"/>
              </a:spcAft>
              <a:buClr>
                <a:schemeClr val="tx1"/>
              </a:buClr>
              <a:buNone/>
              <a:defRPr sz="1800">
                <a:solidFill>
                  <a:srgbClr val="333333"/>
                </a:solidFill>
                <a:latin typeface="+mn-lt"/>
              </a:defRPr>
            </a:lvl2pPr>
            <a:lvl3pPr marL="914400" indent="0" algn="l" rtl="0" eaLnBrk="1" fontAlgn="base" hangingPunct="1">
              <a:spcBef>
                <a:spcPct val="20000"/>
              </a:spcBef>
              <a:spcAft>
                <a:spcPct val="0"/>
              </a:spcAft>
              <a:buClr>
                <a:schemeClr val="tx1"/>
              </a:buClr>
              <a:buNone/>
              <a:defRPr sz="1800">
                <a:solidFill>
                  <a:srgbClr val="333333"/>
                </a:solidFill>
                <a:latin typeface="+mn-lt"/>
              </a:defRPr>
            </a:lvl3pPr>
            <a:lvl4pPr marL="1371600" indent="0" algn="l" rtl="0" eaLnBrk="1" fontAlgn="base" hangingPunct="1">
              <a:spcBef>
                <a:spcPct val="20000"/>
              </a:spcBef>
              <a:spcAft>
                <a:spcPct val="0"/>
              </a:spcAft>
              <a:buClr>
                <a:schemeClr val="tx1"/>
              </a:buClr>
              <a:buNone/>
              <a:defRPr sz="1800">
                <a:solidFill>
                  <a:srgbClr val="333333"/>
                </a:solidFill>
                <a:latin typeface="+mn-lt"/>
              </a:defRPr>
            </a:lvl4pPr>
            <a:lvl5pPr marL="1828800" indent="0" algn="l" rtl="0" eaLnBrk="1" fontAlgn="base" hangingPunct="1">
              <a:spcBef>
                <a:spcPct val="20000"/>
              </a:spcBef>
              <a:spcAft>
                <a:spcPct val="0"/>
              </a:spcAft>
              <a:buClr>
                <a:schemeClr val="tx1"/>
              </a:buClr>
              <a:buNone/>
              <a:defRPr sz="1800">
                <a:solidFill>
                  <a:srgbClr val="333333"/>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457200" indent="-457200" algn="just">
              <a:buFont typeface="+mj-lt"/>
              <a:buAutoNum type="arabicPeriod"/>
            </a:pPr>
            <a:r>
              <a:rPr lang="en-US" altLang="en-US" sz="2400" kern="0" dirty="0">
                <a:latin typeface="+mj-lt"/>
              </a:rPr>
              <a:t>Business case completed and submitted. </a:t>
            </a:r>
            <a:r>
              <a:rPr lang="en-US" altLang="en-US" sz="2400" b="1" kern="0" dirty="0">
                <a:latin typeface="+mj-lt"/>
              </a:rPr>
              <a:t>The funding decision is pending. </a:t>
            </a:r>
          </a:p>
          <a:p>
            <a:pPr marL="457200" indent="-457200" algn="just">
              <a:buFont typeface="+mj-lt"/>
              <a:buAutoNum type="arabicPeriod"/>
            </a:pPr>
            <a:r>
              <a:rPr lang="en-US" altLang="en-US" sz="2400" kern="0" dirty="0">
                <a:latin typeface="+mj-lt"/>
              </a:rPr>
              <a:t>Agree implementation plan in consultation with community stakeholders</a:t>
            </a:r>
          </a:p>
          <a:p>
            <a:pPr marL="457200" indent="-457200" algn="just">
              <a:buFont typeface="+mj-lt"/>
              <a:buAutoNum type="arabicPeriod"/>
            </a:pPr>
            <a:r>
              <a:rPr lang="en-US" altLang="en-US" sz="2400" kern="0" dirty="0">
                <a:latin typeface="+mj-lt"/>
              </a:rPr>
              <a:t>Deliver a 12-month pilot in Wandsworth</a:t>
            </a:r>
            <a:endParaRPr lang="en-US" altLang="en-US" sz="2400" kern="0" dirty="0">
              <a:solidFill>
                <a:schemeClr val="tx1"/>
              </a:solidFill>
              <a:latin typeface="+mj-lt"/>
            </a:endParaRPr>
          </a:p>
          <a:p>
            <a:pPr marL="457200" indent="-457200" algn="just">
              <a:buFont typeface="+mj-lt"/>
              <a:buAutoNum type="arabicPeriod"/>
            </a:pPr>
            <a:r>
              <a:rPr lang="en-US" altLang="en-US" sz="2400" kern="0" dirty="0">
                <a:latin typeface="+mj-lt"/>
              </a:rPr>
              <a:t>Collate data, monitor outcomes and evaluate, including an ethnicity audit throughout the period (baseline, 6 months and 12 months)</a:t>
            </a:r>
          </a:p>
          <a:p>
            <a:pPr marL="457200" indent="-457200" algn="just">
              <a:buFont typeface="+mj-lt"/>
              <a:buAutoNum type="arabicPeriod"/>
            </a:pPr>
            <a:r>
              <a:rPr lang="en-US" altLang="en-US" sz="2400" kern="0" dirty="0">
                <a:latin typeface="+mj-lt"/>
              </a:rPr>
              <a:t>Share learning and practice, including academic publication</a:t>
            </a:r>
          </a:p>
          <a:p>
            <a:pPr marL="457200" indent="-457200" algn="just">
              <a:buFont typeface="+mj-lt"/>
              <a:buAutoNum type="arabicPeriod"/>
            </a:pPr>
            <a:r>
              <a:rPr lang="en-US" altLang="en-US" sz="2400" kern="0" dirty="0">
                <a:latin typeface="+mj-lt"/>
              </a:rPr>
              <a:t>Expand mental health &amp; wellbeing hubs and services including physical health</a:t>
            </a:r>
          </a:p>
          <a:p>
            <a:pPr marL="457200" indent="-457200" algn="just">
              <a:buFont typeface="+mj-lt"/>
              <a:buAutoNum type="arabicPeriod"/>
            </a:pPr>
            <a:r>
              <a:rPr lang="en-US" altLang="en-US" sz="2400" kern="0" dirty="0">
                <a:latin typeface="+mj-lt"/>
              </a:rPr>
              <a:t>Adapt, scale-up and scale across, </a:t>
            </a:r>
            <a:r>
              <a:rPr lang="en-US" altLang="en-US" sz="2400" b="1" kern="0" dirty="0">
                <a:latin typeface="+mj-lt"/>
              </a:rPr>
              <a:t>via a commissioned service</a:t>
            </a:r>
          </a:p>
          <a:p>
            <a:pPr marL="457200" indent="-457200" algn="just">
              <a:buFont typeface="+mj-lt"/>
              <a:buAutoNum type="arabicPeriod"/>
            </a:pPr>
            <a:endParaRPr lang="en-US" altLang="en-US" sz="2400" b="1" kern="0" dirty="0">
              <a:latin typeface="+mj-lt"/>
            </a:endParaRP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107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04357-A821-F44D-93E4-F11EA41E8E82}"/>
              </a:ext>
            </a:extLst>
          </p:cNvPr>
          <p:cNvSpPr>
            <a:spLocks noGrp="1"/>
          </p:cNvSpPr>
          <p:nvPr>
            <p:ph idx="1"/>
          </p:nvPr>
        </p:nvSpPr>
        <p:spPr>
          <a:xfrm>
            <a:off x="575035" y="513807"/>
            <a:ext cx="11133056" cy="5663156"/>
          </a:xfrm>
        </p:spPr>
        <p:txBody>
          <a:bodyPr>
            <a:normAutofit/>
          </a:bodyPr>
          <a:lstStyle/>
          <a:p>
            <a:pPr marL="0" indent="0" algn="ctr">
              <a:buNone/>
            </a:pPr>
            <a:r>
              <a:rPr lang="en-US" sz="3800" dirty="0">
                <a:latin typeface="+mj-lt"/>
              </a:rPr>
              <a:t>For programme updates, information, reports, audits, hubs, media, contacts and/or </a:t>
            </a:r>
            <a:r>
              <a:rPr lang="en-US" sz="3800" b="1" dirty="0">
                <a:latin typeface="+mj-lt"/>
              </a:rPr>
              <a:t>how to get involved</a:t>
            </a:r>
            <a:r>
              <a:rPr lang="en-US" sz="3800" dirty="0">
                <a:latin typeface="+mj-lt"/>
              </a:rPr>
              <a:t>:</a:t>
            </a:r>
          </a:p>
          <a:p>
            <a:pPr marL="0" indent="0" algn="ctr">
              <a:buNone/>
            </a:pPr>
            <a:r>
              <a:rPr lang="en-US" sz="5400" b="1" dirty="0">
                <a:solidFill>
                  <a:srgbClr val="FF0000"/>
                </a:solidFill>
                <a:latin typeface="+mj-lt"/>
              </a:rPr>
              <a:t>www.emhip.co.uk</a:t>
            </a:r>
          </a:p>
        </p:txBody>
      </p:sp>
      <p:pic>
        <p:nvPicPr>
          <p:cNvPr id="5" name="Picture 2" descr="Axelrod and creating Obama's &quot;Yes we can&quot; slogan - CNN Video">
            <a:extLst>
              <a:ext uri="{FF2B5EF4-FFF2-40B4-BE49-F238E27FC236}">
                <a16:creationId xmlns:a16="http://schemas.microsoft.com/office/drawing/2014/main" id="{34F53A31-314E-B048-900D-1717F457E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928" y="2909887"/>
            <a:ext cx="8383712" cy="35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0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5B65-0540-C748-94A2-C815FE3250FC}"/>
              </a:ext>
            </a:extLst>
          </p:cNvPr>
          <p:cNvSpPr>
            <a:spLocks noGrp="1"/>
          </p:cNvSpPr>
          <p:nvPr>
            <p:ph type="title"/>
          </p:nvPr>
        </p:nvSpPr>
        <p:spPr>
          <a:xfrm>
            <a:off x="447540" y="307862"/>
            <a:ext cx="10951979" cy="803049"/>
          </a:xfrm>
        </p:spPr>
        <p:txBody>
          <a:bodyPr>
            <a:normAutofit/>
          </a:bodyPr>
          <a:lstStyle/>
          <a:p>
            <a:r>
              <a:rPr lang="en-US" sz="3600" dirty="0">
                <a:solidFill>
                  <a:srgbClr val="FF0000"/>
                </a:solidFill>
              </a:rPr>
              <a:t>Context</a:t>
            </a:r>
          </a:p>
        </p:txBody>
      </p:sp>
      <p:sp>
        <p:nvSpPr>
          <p:cNvPr id="24" name="Title 1">
            <a:extLst>
              <a:ext uri="{FF2B5EF4-FFF2-40B4-BE49-F238E27FC236}">
                <a16:creationId xmlns:a16="http://schemas.microsoft.com/office/drawing/2014/main" id="{CCEB502B-1D40-41C2-B3E6-7504B4A16964}"/>
              </a:ext>
            </a:extLst>
          </p:cNvPr>
          <p:cNvSpPr txBox="1">
            <a:spLocks/>
          </p:cNvSpPr>
          <p:nvPr/>
        </p:nvSpPr>
        <p:spPr>
          <a:xfrm>
            <a:off x="637023" y="5743177"/>
            <a:ext cx="3725876" cy="3195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i="1" dirty="0"/>
              <a:t>Source: Synergi Collaborative Centre</a:t>
            </a:r>
            <a:endParaRPr lang="en-US" sz="1200" i="1" dirty="0"/>
          </a:p>
        </p:txBody>
      </p:sp>
      <p:grpSp>
        <p:nvGrpSpPr>
          <p:cNvPr id="5" name="Group 4">
            <a:extLst>
              <a:ext uri="{FF2B5EF4-FFF2-40B4-BE49-F238E27FC236}">
                <a16:creationId xmlns:a16="http://schemas.microsoft.com/office/drawing/2014/main" id="{172A0AF0-5D3C-4B62-A365-033E571DC14A}"/>
              </a:ext>
            </a:extLst>
          </p:cNvPr>
          <p:cNvGrpSpPr/>
          <p:nvPr/>
        </p:nvGrpSpPr>
        <p:grpSpPr>
          <a:xfrm>
            <a:off x="909225" y="1385104"/>
            <a:ext cx="10373550" cy="4208774"/>
            <a:chOff x="909225" y="1385104"/>
            <a:chExt cx="10373550" cy="4208774"/>
          </a:xfrm>
        </p:grpSpPr>
        <p:pic>
          <p:nvPicPr>
            <p:cNvPr id="6" name="Picture 5" descr="page6image3595040992">
              <a:extLst>
                <a:ext uri="{FF2B5EF4-FFF2-40B4-BE49-F238E27FC236}">
                  <a16:creationId xmlns:a16="http://schemas.microsoft.com/office/drawing/2014/main" id="{F8612CCF-330D-4A1A-8578-1803E45BD4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9225" y="2304393"/>
              <a:ext cx="3453674" cy="1898468"/>
            </a:xfrm>
            <a:prstGeom prst="rect">
              <a:avLst/>
            </a:prstGeom>
            <a:noFill/>
            <a:ln>
              <a:noFill/>
            </a:ln>
          </p:spPr>
        </p:pic>
        <p:pic>
          <p:nvPicPr>
            <p:cNvPr id="15" name="Picture 14" descr="page6image3595042448">
              <a:extLst>
                <a:ext uri="{FF2B5EF4-FFF2-40B4-BE49-F238E27FC236}">
                  <a16:creationId xmlns:a16="http://schemas.microsoft.com/office/drawing/2014/main" id="{6C48825C-FFC7-4B9F-AF2D-FE6756C6F1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2899" y="2299060"/>
              <a:ext cx="3457850" cy="1903801"/>
            </a:xfrm>
            <a:prstGeom prst="rect">
              <a:avLst/>
            </a:prstGeom>
            <a:noFill/>
            <a:ln>
              <a:noFill/>
            </a:ln>
          </p:spPr>
        </p:pic>
        <p:pic>
          <p:nvPicPr>
            <p:cNvPr id="18" name="Picture 17" descr="page7image3603142528">
              <a:extLst>
                <a:ext uri="{FF2B5EF4-FFF2-40B4-BE49-F238E27FC236}">
                  <a16:creationId xmlns:a16="http://schemas.microsoft.com/office/drawing/2014/main" id="{00F16522-803D-4059-9D81-0A8A4A3A44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24925" y="2299060"/>
              <a:ext cx="3457850" cy="1903801"/>
            </a:xfrm>
            <a:prstGeom prst="rect">
              <a:avLst/>
            </a:prstGeom>
            <a:noFill/>
            <a:ln>
              <a:noFill/>
            </a:ln>
          </p:spPr>
        </p:pic>
        <p:sp>
          <p:nvSpPr>
            <p:cNvPr id="20" name="Title 1">
              <a:extLst>
                <a:ext uri="{FF2B5EF4-FFF2-40B4-BE49-F238E27FC236}">
                  <a16:creationId xmlns:a16="http://schemas.microsoft.com/office/drawing/2014/main" id="{99AEA8FB-4B08-40AA-A843-449E2815C0DC}"/>
                </a:ext>
              </a:extLst>
            </p:cNvPr>
            <p:cNvSpPr txBox="1">
              <a:spLocks/>
            </p:cNvSpPr>
            <p:nvPr/>
          </p:nvSpPr>
          <p:spPr>
            <a:xfrm>
              <a:off x="909291" y="1385104"/>
              <a:ext cx="6907281" cy="913955"/>
            </a:xfrm>
            <a:prstGeom prst="rect">
              <a:avLst/>
            </a:prstGeom>
            <a:ln>
              <a:solidFill>
                <a:schemeClr val="bg1">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600" b="1" dirty="0"/>
            </a:p>
            <a:p>
              <a:pPr algn="ctr"/>
              <a:r>
                <a:rPr lang="en-GB" sz="1600" b="1" dirty="0"/>
                <a:t>Black and Minority Ethnic people are more likely to be compulsorily admitted to hospital</a:t>
              </a:r>
              <a:r>
                <a:rPr lang="en-GB" sz="1600" dirty="0"/>
                <a:t> compared with white people</a:t>
              </a:r>
            </a:p>
            <a:p>
              <a:pPr algn="ctr"/>
              <a:endParaRPr lang="en-US" sz="1600" dirty="0"/>
            </a:p>
          </p:txBody>
        </p:sp>
        <p:sp>
          <p:nvSpPr>
            <p:cNvPr id="22" name="Title 1">
              <a:extLst>
                <a:ext uri="{FF2B5EF4-FFF2-40B4-BE49-F238E27FC236}">
                  <a16:creationId xmlns:a16="http://schemas.microsoft.com/office/drawing/2014/main" id="{06439A44-DC34-4A59-AAF2-7EBCCECDC6AE}"/>
                </a:ext>
              </a:extLst>
            </p:cNvPr>
            <p:cNvSpPr txBox="1">
              <a:spLocks/>
            </p:cNvSpPr>
            <p:nvPr/>
          </p:nvSpPr>
          <p:spPr>
            <a:xfrm>
              <a:off x="7812330" y="1385105"/>
              <a:ext cx="3457850" cy="921739"/>
            </a:xfrm>
            <a:prstGeom prst="rect">
              <a:avLst/>
            </a:prstGeom>
            <a:ln>
              <a:solidFill>
                <a:schemeClr val="bg1">
                  <a:lumMod val="50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chemeClr val="accent6"/>
                  </a:solidFill>
                  <a:cs typeface="Times New Roman" panose="02020603050405020304" pitchFamily="18" charset="0"/>
                </a:rPr>
                <a:t>Black and Minority Ethnic people are less likely to be in contact with </a:t>
              </a:r>
              <a:r>
                <a:rPr lang="en-GB" sz="1800" dirty="0">
                  <a:solidFill>
                    <a:schemeClr val="accent6"/>
                  </a:solidFill>
                  <a:cs typeface="Times New Roman" panose="02020603050405020304" pitchFamily="18" charset="0"/>
                </a:rPr>
                <a:t>GPs compared with white people</a:t>
              </a:r>
              <a:endParaRPr lang="en-US" sz="1800" dirty="0">
                <a:solidFill>
                  <a:schemeClr val="accent6"/>
                </a:solidFill>
                <a:cs typeface="Times New Roman" panose="02020603050405020304" pitchFamily="18" charset="0"/>
              </a:endParaRPr>
            </a:p>
          </p:txBody>
        </p:sp>
        <p:sp>
          <p:nvSpPr>
            <p:cNvPr id="26" name="Title 1">
              <a:extLst>
                <a:ext uri="{FF2B5EF4-FFF2-40B4-BE49-F238E27FC236}">
                  <a16:creationId xmlns:a16="http://schemas.microsoft.com/office/drawing/2014/main" id="{0EE43BCC-FDA5-4823-AAB8-A4B596A825B2}"/>
                </a:ext>
              </a:extLst>
            </p:cNvPr>
            <p:cNvSpPr txBox="1">
              <a:spLocks/>
            </p:cNvSpPr>
            <p:nvPr/>
          </p:nvSpPr>
          <p:spPr>
            <a:xfrm>
              <a:off x="4367141" y="4424516"/>
              <a:ext cx="3449431" cy="1169362"/>
            </a:xfrm>
            <a:prstGeom prst="rect">
              <a:avLst/>
            </a:prstGeom>
            <a:ln>
              <a:solidFill>
                <a:schemeClr val="bg1">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600" b="1" dirty="0"/>
            </a:p>
            <a:p>
              <a:pPr algn="ctr"/>
              <a:r>
                <a:rPr lang="en-GB" sz="1600" b="1" dirty="0"/>
                <a:t>CTO use </a:t>
              </a:r>
              <a:r>
                <a:rPr lang="en-GB" sz="1600" dirty="0"/>
                <a:t>is highest </a:t>
              </a:r>
              <a:r>
                <a:rPr lang="en-GB" sz="1600" b="1" dirty="0"/>
                <a:t>for Black people -</a:t>
              </a:r>
              <a:r>
                <a:rPr lang="en-GB" sz="1600" dirty="0"/>
                <a:t> over </a:t>
              </a:r>
              <a:r>
                <a:rPr lang="en-GB" sz="1600" b="1" dirty="0"/>
                <a:t>8 times the rate for white people</a:t>
              </a:r>
            </a:p>
            <a:p>
              <a:pPr algn="ctr"/>
              <a:endParaRPr lang="en-US" sz="1600" dirty="0">
                <a:solidFill>
                  <a:schemeClr val="accent6"/>
                </a:solidFill>
              </a:endParaRPr>
            </a:p>
          </p:txBody>
        </p:sp>
        <p:sp>
          <p:nvSpPr>
            <p:cNvPr id="28" name="Title 1">
              <a:extLst>
                <a:ext uri="{FF2B5EF4-FFF2-40B4-BE49-F238E27FC236}">
                  <a16:creationId xmlns:a16="http://schemas.microsoft.com/office/drawing/2014/main" id="{05DF21DE-6D55-4BCA-A001-0A47E27403C4}"/>
                </a:ext>
              </a:extLst>
            </p:cNvPr>
            <p:cNvSpPr txBox="1">
              <a:spLocks/>
            </p:cNvSpPr>
            <p:nvPr/>
          </p:nvSpPr>
          <p:spPr>
            <a:xfrm>
              <a:off x="909225" y="4424516"/>
              <a:ext cx="3457916" cy="1169362"/>
            </a:xfrm>
            <a:prstGeom prst="rect">
              <a:avLst/>
            </a:prstGeom>
            <a:ln>
              <a:solidFill>
                <a:schemeClr val="bg1">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800" b="1" dirty="0">
                <a:solidFill>
                  <a:schemeClr val="accent6"/>
                </a:solidFill>
                <a:effectLst/>
                <a:ea typeface="Calibri" panose="020F0502020204030204" pitchFamily="34" charset="0"/>
                <a:cs typeface="Times New Roman" panose="02020603050405020304" pitchFamily="18" charset="0"/>
              </a:endParaRPr>
            </a:p>
            <a:p>
              <a:pPr algn="ctr"/>
              <a:r>
                <a:rPr lang="en-GB" sz="1800" b="1" dirty="0">
                  <a:solidFill>
                    <a:schemeClr val="accent6"/>
                  </a:solidFill>
                  <a:effectLst/>
                  <a:ea typeface="Calibri" panose="020F0502020204030204" pitchFamily="34" charset="0"/>
                  <a:cs typeface="Times New Roman" panose="02020603050405020304" pitchFamily="18" charset="0"/>
                </a:rPr>
                <a:t>Black and </a:t>
              </a:r>
              <a:r>
                <a:rPr lang="en-GB" sz="1800" b="1" dirty="0">
                  <a:solidFill>
                    <a:schemeClr val="accent6"/>
                  </a:solidFill>
                  <a:ea typeface="Calibri" panose="020F0502020204030204" pitchFamily="34" charset="0"/>
                  <a:cs typeface="Times New Roman" panose="02020603050405020304" pitchFamily="18" charset="0"/>
                </a:rPr>
                <a:t>Minority Ethnic</a:t>
              </a:r>
              <a:r>
                <a:rPr lang="en-GB" sz="1800" b="1" dirty="0">
                  <a:solidFill>
                    <a:schemeClr val="accent6"/>
                  </a:solidFill>
                  <a:effectLst/>
                  <a:ea typeface="Calibri" panose="020F0502020204030204" pitchFamily="34" charset="0"/>
                  <a:cs typeface="Times New Roman" panose="02020603050405020304" pitchFamily="18" charset="0"/>
                </a:rPr>
                <a:t> people are significantly more likely to be readmitted </a:t>
              </a:r>
              <a:r>
                <a:rPr lang="en-GB" sz="1800" dirty="0">
                  <a:solidFill>
                    <a:schemeClr val="accent6"/>
                  </a:solidFill>
                  <a:effectLst/>
                  <a:ea typeface="Calibri" panose="020F0502020204030204" pitchFamily="34" charset="0"/>
                  <a:cs typeface="Times New Roman" panose="02020603050405020304" pitchFamily="18" charset="0"/>
                </a:rPr>
                <a:t>to hospital</a:t>
              </a:r>
            </a:p>
            <a:p>
              <a:endParaRPr lang="en-GB" sz="1800" dirty="0">
                <a:solidFill>
                  <a:schemeClr val="accent6"/>
                </a:solidFill>
                <a:effectLst/>
                <a:ea typeface="Calibri" panose="020F0502020204030204" pitchFamily="34" charset="0"/>
                <a:cs typeface="Times New Roman" panose="02020603050405020304" pitchFamily="18" charset="0"/>
              </a:endParaRPr>
            </a:p>
          </p:txBody>
        </p:sp>
        <p:sp>
          <p:nvSpPr>
            <p:cNvPr id="34" name="Title 1">
              <a:extLst>
                <a:ext uri="{FF2B5EF4-FFF2-40B4-BE49-F238E27FC236}">
                  <a16:creationId xmlns:a16="http://schemas.microsoft.com/office/drawing/2014/main" id="{49D2E525-BE4D-40FF-AEB5-ACFDE5D4BDD1}"/>
                </a:ext>
              </a:extLst>
            </p:cNvPr>
            <p:cNvSpPr txBox="1">
              <a:spLocks/>
            </p:cNvSpPr>
            <p:nvPr/>
          </p:nvSpPr>
          <p:spPr>
            <a:xfrm>
              <a:off x="7824924" y="4424516"/>
              <a:ext cx="3449432" cy="1169362"/>
            </a:xfrm>
            <a:prstGeom prst="rect">
              <a:avLst/>
            </a:prstGeom>
            <a:ln>
              <a:solidFill>
                <a:schemeClr val="bg1">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600" b="1" dirty="0">
                <a:solidFill>
                  <a:schemeClr val="accent6"/>
                </a:solidFill>
              </a:endParaRPr>
            </a:p>
            <a:p>
              <a:pPr algn="ctr"/>
              <a:endParaRPr lang="en-GB" sz="1600" b="1" dirty="0">
                <a:solidFill>
                  <a:schemeClr val="accent6"/>
                </a:solidFill>
                <a:effectLst/>
                <a:ea typeface="Calibri" panose="020F0502020204030204" pitchFamily="34" charset="0"/>
                <a:cs typeface="Times New Roman" panose="02020603050405020304" pitchFamily="18" charset="0"/>
              </a:endParaRPr>
            </a:p>
            <a:p>
              <a:pPr algn="ctr"/>
              <a:r>
                <a:rPr lang="en-GB" sz="1600" b="1" dirty="0">
                  <a:solidFill>
                    <a:schemeClr val="accent6"/>
                  </a:solidFill>
                  <a:effectLst/>
                  <a:ea typeface="Calibri" panose="020F0502020204030204" pitchFamily="34" charset="0"/>
                  <a:cs typeface="Times New Roman" panose="02020603050405020304" pitchFamily="18" charset="0"/>
                </a:rPr>
                <a:t>Black and Minority </a:t>
              </a:r>
              <a:r>
                <a:rPr lang="en-GB" sz="1600" b="1" dirty="0">
                  <a:solidFill>
                    <a:schemeClr val="accent6"/>
                  </a:solidFill>
                  <a:ea typeface="Calibri" panose="020F0502020204030204" pitchFamily="34" charset="0"/>
                  <a:cs typeface="Times New Roman" panose="02020603050405020304" pitchFamily="18" charset="0"/>
                </a:rPr>
                <a:t>E</a:t>
              </a:r>
              <a:r>
                <a:rPr lang="en-GB" sz="1600" b="1" dirty="0">
                  <a:solidFill>
                    <a:schemeClr val="accent6"/>
                  </a:solidFill>
                  <a:effectLst/>
                  <a:ea typeface="Calibri" panose="020F0502020204030204" pitchFamily="34" charset="0"/>
                  <a:cs typeface="Times New Roman" panose="02020603050405020304" pitchFamily="18" charset="0"/>
                </a:rPr>
                <a:t>thnic people</a:t>
              </a:r>
              <a:r>
                <a:rPr lang="en-GB" sz="1600" dirty="0">
                  <a:solidFill>
                    <a:schemeClr val="accent6"/>
                  </a:solidFill>
                  <a:effectLst/>
                  <a:ea typeface="Calibri" panose="020F0502020204030204" pitchFamily="34" charset="0"/>
                  <a:cs typeface="Times New Roman" panose="02020603050405020304" pitchFamily="18" charset="0"/>
                </a:rPr>
                <a:t> are </a:t>
              </a:r>
              <a:r>
                <a:rPr lang="en-GB" sz="1600" b="1" dirty="0">
                  <a:solidFill>
                    <a:schemeClr val="accent6"/>
                  </a:solidFill>
                  <a:effectLst/>
                  <a:ea typeface="Calibri" panose="020F0502020204030204" pitchFamily="34" charset="0"/>
                  <a:cs typeface="Times New Roman" panose="02020603050405020304" pitchFamily="18" charset="0"/>
                </a:rPr>
                <a:t>40% more likely</a:t>
              </a:r>
              <a:r>
                <a:rPr lang="en-GB" sz="1600" dirty="0">
                  <a:solidFill>
                    <a:schemeClr val="accent6"/>
                  </a:solidFill>
                  <a:effectLst/>
                  <a:ea typeface="Calibri" panose="020F0502020204030204" pitchFamily="34" charset="0"/>
                  <a:cs typeface="Times New Roman" panose="02020603050405020304" pitchFamily="18" charset="0"/>
                </a:rPr>
                <a:t> to access mental health services via the criminal justice system than white people. </a:t>
              </a:r>
            </a:p>
            <a:p>
              <a:pPr algn="ctr"/>
              <a:endParaRPr lang="en-GB" sz="1600" b="1" dirty="0">
                <a:solidFill>
                  <a:schemeClr val="accent6"/>
                </a:solidFill>
              </a:endParaRPr>
            </a:p>
            <a:p>
              <a:pPr algn="ctr"/>
              <a:endParaRPr lang="en-US" sz="1600" dirty="0">
                <a:solidFill>
                  <a:schemeClr val="accent6"/>
                </a:solidFill>
              </a:endParaRPr>
            </a:p>
          </p:txBody>
        </p:sp>
      </p:grpSp>
      <p:grpSp>
        <p:nvGrpSpPr>
          <p:cNvPr id="13" name="Group 12">
            <a:extLst>
              <a:ext uri="{FF2B5EF4-FFF2-40B4-BE49-F238E27FC236}">
                <a16:creationId xmlns:a16="http://schemas.microsoft.com/office/drawing/2014/main" id="{310E4938-5DDB-8741-B62C-90C800B94DC4}"/>
              </a:ext>
            </a:extLst>
          </p:cNvPr>
          <p:cNvGrpSpPr/>
          <p:nvPr/>
        </p:nvGrpSpPr>
        <p:grpSpPr>
          <a:xfrm>
            <a:off x="1425744" y="5985589"/>
            <a:ext cx="9340511" cy="573579"/>
            <a:chOff x="1062838" y="6256692"/>
            <a:chExt cx="9340511" cy="573579"/>
          </a:xfrm>
        </p:grpSpPr>
        <p:pic>
          <p:nvPicPr>
            <p:cNvPr id="14" name="Picture 13" descr="logo">
              <a:extLst>
                <a:ext uri="{FF2B5EF4-FFF2-40B4-BE49-F238E27FC236}">
                  <a16:creationId xmlns:a16="http://schemas.microsoft.com/office/drawing/2014/main" id="{4C53F605-7676-A749-9092-E9C72E08E17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6" name="Picture 2" descr="South West London CCG">
              <a:extLst>
                <a:ext uri="{FF2B5EF4-FFF2-40B4-BE49-F238E27FC236}">
                  <a16:creationId xmlns:a16="http://schemas.microsoft.com/office/drawing/2014/main" id="{340495E9-DD77-7142-B223-8F977DFB41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eedback Live">
              <a:extLst>
                <a:ext uri="{FF2B5EF4-FFF2-40B4-BE49-F238E27FC236}">
                  <a16:creationId xmlns:a16="http://schemas.microsoft.com/office/drawing/2014/main" id="{FD7A13C2-5334-5641-9EAF-7E909068B0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29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30D-C701-7F42-BF91-2CAA1E19F48F}"/>
              </a:ext>
            </a:extLst>
          </p:cNvPr>
          <p:cNvSpPr>
            <a:spLocks noGrp="1"/>
          </p:cNvSpPr>
          <p:nvPr>
            <p:ph type="title"/>
          </p:nvPr>
        </p:nvSpPr>
        <p:spPr>
          <a:xfrm>
            <a:off x="504825" y="360503"/>
            <a:ext cx="10894952" cy="763448"/>
          </a:xfrm>
        </p:spPr>
        <p:txBody>
          <a:bodyPr>
            <a:normAutofit/>
          </a:bodyPr>
          <a:lstStyle/>
          <a:p>
            <a:r>
              <a:rPr lang="en-GB" sz="3600" dirty="0">
                <a:solidFill>
                  <a:srgbClr val="FF0000"/>
                </a:solidFill>
              </a:rPr>
              <a:t>Why EMHIP?</a:t>
            </a:r>
            <a:endParaRPr lang="en-US" sz="3600" dirty="0">
              <a:solidFill>
                <a:srgbClr val="FF0000"/>
              </a:solidFill>
            </a:endParaRPr>
          </a:p>
        </p:txBody>
      </p:sp>
      <p:pic>
        <p:nvPicPr>
          <p:cNvPr id="4" name="Content Placeholder 4" descr="A person standing in a kitchen&#10;&#10;Description automatically generated">
            <a:extLst>
              <a:ext uri="{FF2B5EF4-FFF2-40B4-BE49-F238E27FC236}">
                <a16:creationId xmlns:a16="http://schemas.microsoft.com/office/drawing/2014/main" id="{E6C4804E-D0D6-B741-88CA-37DC0B3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977" y="1671888"/>
            <a:ext cx="3899801" cy="2353892"/>
          </a:xfrm>
          <a:prstGeom prst="rect">
            <a:avLst/>
          </a:prstGeom>
        </p:spPr>
      </p:pic>
      <p:sp>
        <p:nvSpPr>
          <p:cNvPr id="12" name="Title 1">
            <a:extLst>
              <a:ext uri="{FF2B5EF4-FFF2-40B4-BE49-F238E27FC236}">
                <a16:creationId xmlns:a16="http://schemas.microsoft.com/office/drawing/2014/main" id="{CD2450A2-F39D-48C1-B6CC-C07AC0D97723}"/>
              </a:ext>
            </a:extLst>
          </p:cNvPr>
          <p:cNvSpPr txBox="1">
            <a:spLocks/>
          </p:cNvSpPr>
          <p:nvPr/>
        </p:nvSpPr>
        <p:spPr>
          <a:xfrm>
            <a:off x="1280978" y="4452731"/>
            <a:ext cx="3899801" cy="8448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400" dirty="0"/>
              <a:t>Kevin Clarke, 35, died in police custody at Lewisham Hospital in March 2018.</a:t>
            </a:r>
            <a:endParaRPr lang="en-US" sz="1400" dirty="0"/>
          </a:p>
        </p:txBody>
      </p:sp>
      <p:sp>
        <p:nvSpPr>
          <p:cNvPr id="13" name="Title 1">
            <a:extLst>
              <a:ext uri="{FF2B5EF4-FFF2-40B4-BE49-F238E27FC236}">
                <a16:creationId xmlns:a16="http://schemas.microsoft.com/office/drawing/2014/main" id="{51498404-C2A4-457A-8075-B1BB7BE71A14}"/>
              </a:ext>
            </a:extLst>
          </p:cNvPr>
          <p:cNvSpPr txBox="1">
            <a:spLocks/>
          </p:cNvSpPr>
          <p:nvPr/>
        </p:nvSpPr>
        <p:spPr>
          <a:xfrm>
            <a:off x="3443286" y="1101152"/>
            <a:ext cx="5305425" cy="692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pic>
        <p:nvPicPr>
          <p:cNvPr id="3" name="Content Placeholder 4" descr="A person looking at the camera&#10;&#10;Description automatically generated">
            <a:extLst>
              <a:ext uri="{FF2B5EF4-FFF2-40B4-BE49-F238E27FC236}">
                <a16:creationId xmlns:a16="http://schemas.microsoft.com/office/drawing/2014/main" id="{72606E2E-B210-4808-9D90-9515B039E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224" y="1671888"/>
            <a:ext cx="3632830" cy="2379504"/>
          </a:xfrm>
          <a:prstGeom prst="rect">
            <a:avLst/>
          </a:prstGeom>
        </p:spPr>
      </p:pic>
      <p:sp>
        <p:nvSpPr>
          <p:cNvPr id="16" name="Title 1">
            <a:extLst>
              <a:ext uri="{FF2B5EF4-FFF2-40B4-BE49-F238E27FC236}">
                <a16:creationId xmlns:a16="http://schemas.microsoft.com/office/drawing/2014/main" id="{A0697D9F-17A4-4CCD-B2F0-ABBBB2C7EBE2}"/>
              </a:ext>
            </a:extLst>
          </p:cNvPr>
          <p:cNvSpPr txBox="1">
            <a:spLocks/>
          </p:cNvSpPr>
          <p:nvPr/>
        </p:nvSpPr>
        <p:spPr>
          <a:xfrm>
            <a:off x="6833202" y="4573718"/>
            <a:ext cx="4566575" cy="612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400" dirty="0"/>
              <a:t>Zephaniah McLeod, 27, charged with murder and 7 counts of attempted murder after a series of stabbings in Birmingham on 6 Sep 2020</a:t>
            </a:r>
            <a:endParaRPr lang="en-US" sz="1400" dirty="0"/>
          </a:p>
        </p:txBody>
      </p:sp>
      <p:sp>
        <p:nvSpPr>
          <p:cNvPr id="7" name="Content Placeholder 6">
            <a:extLst>
              <a:ext uri="{FF2B5EF4-FFF2-40B4-BE49-F238E27FC236}">
                <a16:creationId xmlns:a16="http://schemas.microsoft.com/office/drawing/2014/main" id="{82699359-0F89-F847-BC6A-8B0905F3BA31}"/>
              </a:ext>
            </a:extLst>
          </p:cNvPr>
          <p:cNvSpPr>
            <a:spLocks noGrp="1"/>
          </p:cNvSpPr>
          <p:nvPr>
            <p:ph idx="1"/>
          </p:nvPr>
        </p:nvSpPr>
        <p:spPr>
          <a:xfrm>
            <a:off x="996592" y="1212351"/>
            <a:ext cx="10357207" cy="313361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pSp>
        <p:nvGrpSpPr>
          <p:cNvPr id="15" name="Group 14">
            <a:extLst>
              <a:ext uri="{FF2B5EF4-FFF2-40B4-BE49-F238E27FC236}">
                <a16:creationId xmlns:a16="http://schemas.microsoft.com/office/drawing/2014/main" id="{7B5005D3-9AAE-9548-BDB3-76804FAA8F43}"/>
              </a:ext>
            </a:extLst>
          </p:cNvPr>
          <p:cNvGrpSpPr/>
          <p:nvPr/>
        </p:nvGrpSpPr>
        <p:grpSpPr>
          <a:xfrm>
            <a:off x="1425744" y="5985589"/>
            <a:ext cx="9340511" cy="573579"/>
            <a:chOff x="1062838" y="6256692"/>
            <a:chExt cx="9340511" cy="573579"/>
          </a:xfrm>
        </p:grpSpPr>
        <p:pic>
          <p:nvPicPr>
            <p:cNvPr id="17" name="Picture 16" descr="logo">
              <a:extLst>
                <a:ext uri="{FF2B5EF4-FFF2-40B4-BE49-F238E27FC236}">
                  <a16:creationId xmlns:a16="http://schemas.microsoft.com/office/drawing/2014/main" id="{57EA7D2E-ECFD-C248-B432-0B531E29FC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8" name="Picture 2" descr="South West London CCG">
              <a:extLst>
                <a:ext uri="{FF2B5EF4-FFF2-40B4-BE49-F238E27FC236}">
                  <a16:creationId xmlns:a16="http://schemas.microsoft.com/office/drawing/2014/main" id="{E549ED82-9BB6-C344-9F54-33D7BF9BC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eedback Live">
              <a:extLst>
                <a:ext uri="{FF2B5EF4-FFF2-40B4-BE49-F238E27FC236}">
                  <a16:creationId xmlns:a16="http://schemas.microsoft.com/office/drawing/2014/main" id="{3DB5AA92-BF59-E34C-A0B5-3528F0D4B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828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3283-280D-D54B-B5C0-0465995708E2}"/>
              </a:ext>
            </a:extLst>
          </p:cNvPr>
          <p:cNvSpPr>
            <a:spLocks noGrp="1"/>
          </p:cNvSpPr>
          <p:nvPr>
            <p:ph type="title"/>
          </p:nvPr>
        </p:nvSpPr>
        <p:spPr/>
        <p:txBody>
          <a:bodyPr>
            <a:normAutofit/>
          </a:bodyPr>
          <a:lstStyle/>
          <a:p>
            <a:r>
              <a:rPr lang="en-US" sz="3600" dirty="0">
                <a:solidFill>
                  <a:srgbClr val="FF0000"/>
                </a:solidFill>
              </a:rPr>
              <a:t>BME Mental Health</a:t>
            </a:r>
          </a:p>
        </p:txBody>
      </p:sp>
      <p:graphicFrame>
        <p:nvGraphicFramePr>
          <p:cNvPr id="5" name="Content Placeholder 3">
            <a:extLst>
              <a:ext uri="{FF2B5EF4-FFF2-40B4-BE49-F238E27FC236}">
                <a16:creationId xmlns:a16="http://schemas.microsoft.com/office/drawing/2014/main" id="{C8841094-0D90-544C-BDC0-1BC5FD088509}"/>
              </a:ext>
            </a:extLst>
          </p:cNvPr>
          <p:cNvGraphicFramePr>
            <a:graphicFrameLocks noGrp="1"/>
          </p:cNvGraphicFramePr>
          <p:nvPr>
            <p:ph idx="1"/>
            <p:extLst>
              <p:ext uri="{D42A27DB-BD31-4B8C-83A1-F6EECF244321}">
                <p14:modId xmlns:p14="http://schemas.microsoft.com/office/powerpoint/2010/main" val="3216461818"/>
              </p:ext>
            </p:extLst>
          </p:nvPr>
        </p:nvGraphicFramePr>
        <p:xfrm>
          <a:off x="1163638" y="1582220"/>
          <a:ext cx="9909175" cy="371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3ED94F12-2D36-3F4B-AE33-03F2807842D0}"/>
              </a:ext>
            </a:extLst>
          </p:cNvPr>
          <p:cNvGrpSpPr/>
          <p:nvPr/>
        </p:nvGrpSpPr>
        <p:grpSpPr>
          <a:xfrm>
            <a:off x="1425744" y="5985589"/>
            <a:ext cx="9340511" cy="573579"/>
            <a:chOff x="1062838" y="6256692"/>
            <a:chExt cx="9340511" cy="573579"/>
          </a:xfrm>
        </p:grpSpPr>
        <p:pic>
          <p:nvPicPr>
            <p:cNvPr id="7" name="Picture 6" descr="logo">
              <a:extLst>
                <a:ext uri="{FF2B5EF4-FFF2-40B4-BE49-F238E27FC236}">
                  <a16:creationId xmlns:a16="http://schemas.microsoft.com/office/drawing/2014/main" id="{C739010F-2809-8044-B9B8-E5B120C471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8" name="Picture 2" descr="South West London CCG">
              <a:extLst>
                <a:ext uri="{FF2B5EF4-FFF2-40B4-BE49-F238E27FC236}">
                  <a16:creationId xmlns:a16="http://schemas.microsoft.com/office/drawing/2014/main" id="{C696BE85-2ACC-854F-BAD6-17F0927E5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eedback Live">
              <a:extLst>
                <a:ext uri="{FF2B5EF4-FFF2-40B4-BE49-F238E27FC236}">
                  <a16:creationId xmlns:a16="http://schemas.microsoft.com/office/drawing/2014/main" id="{3D21C11B-8150-AC48-BF3A-576C558ABD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137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njections can kill">
            <a:extLst>
              <a:ext uri="{FF2B5EF4-FFF2-40B4-BE49-F238E27FC236}">
                <a16:creationId xmlns:a16="http://schemas.microsoft.com/office/drawing/2014/main" id="{2FCCFAAF-D688-4155-B946-AD1F883F3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5" r="-2" b="-2"/>
          <a:stretch/>
        </p:blipFill>
        <p:spPr bwMode="auto">
          <a:xfrm>
            <a:off x="1217626" y="1097267"/>
            <a:ext cx="2705100" cy="2641600"/>
          </a:xfrm>
          <a:prstGeom prst="rect">
            <a:avLst/>
          </a:prstGeom>
          <a:extLst>
            <a:ext uri="{909E8E84-426E-40DD-AFC4-6F175D3DCCD1}">
              <a14:hiddenFill xmlns:a14="http://schemas.microsoft.com/office/drawing/2010/main">
                <a:solidFill>
                  <a:srgbClr val="FFFFFF"/>
                </a:solidFill>
              </a14:hiddenFill>
            </a:ext>
          </a:extLst>
        </p:spPr>
      </p:pic>
      <p:pic>
        <p:nvPicPr>
          <p:cNvPr id="3" name="Picture 4" descr="Olaseni Lewis: 'Excessive force' by officers led to death - BBC News">
            <a:extLst>
              <a:ext uri="{FF2B5EF4-FFF2-40B4-BE49-F238E27FC236}">
                <a16:creationId xmlns:a16="http://schemas.microsoft.com/office/drawing/2014/main" id="{04EB6786-B403-D84D-B3B4-E9720CF50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75" y="3833270"/>
            <a:ext cx="2705100" cy="1473200"/>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Kingsley Burrell custody death: Police probe 'secret' Facebook site -  Birmingham Live">
            <a:extLst>
              <a:ext uri="{FF2B5EF4-FFF2-40B4-BE49-F238E27FC236}">
                <a16:creationId xmlns:a16="http://schemas.microsoft.com/office/drawing/2014/main" id="{A2EF72C7-E4FC-4C50-99D4-41465585EF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0" r="1" b="49860"/>
          <a:stretch/>
        </p:blipFill>
        <p:spPr bwMode="auto">
          <a:xfrm>
            <a:off x="3986226" y="1106506"/>
            <a:ext cx="1498600" cy="134620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Schizophrenic who killed Jonathan Zito set to be moved from high-security  prison | Daily Mail Online">
            <a:extLst>
              <a:ext uri="{FF2B5EF4-FFF2-40B4-BE49-F238E27FC236}">
                <a16:creationId xmlns:a16="http://schemas.microsoft.com/office/drawing/2014/main" id="{A97429B8-2A23-5342-85DD-321913E4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069" y="2581896"/>
            <a:ext cx="1498600" cy="2781300"/>
          </a:xfrm>
          <a:prstGeom prst="rect">
            <a:avLst/>
          </a:prstGeom>
          <a:extLst>
            <a:ext uri="{909E8E84-426E-40DD-AFC4-6F175D3DCCD1}">
              <a14:hiddenFill xmlns:a14="http://schemas.microsoft.com/office/drawing/2010/main">
                <a:solidFill>
                  <a:srgbClr val="FFFFFF"/>
                </a:solidFill>
              </a14:hiddenFill>
            </a:ext>
          </a:extLst>
        </p:spPr>
      </p:pic>
      <p:pic>
        <p:nvPicPr>
          <p:cNvPr id="4" name="Picture 6" descr="BBC NEWS | UK | England | London | Unlawful killing verdict quashed">
            <a:extLst>
              <a:ext uri="{FF2B5EF4-FFF2-40B4-BE49-F238E27FC236}">
                <a16:creationId xmlns:a16="http://schemas.microsoft.com/office/drawing/2014/main" id="{CCAB6062-8958-6045-B71B-4E53E36A4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982370"/>
            <a:ext cx="1968500" cy="2348651"/>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Recommendations following death at Norfolk secure unit still not  implemented, says charity | Norwich Evening News">
            <a:extLst>
              <a:ext uri="{FF2B5EF4-FFF2-40B4-BE49-F238E27FC236}">
                <a16:creationId xmlns:a16="http://schemas.microsoft.com/office/drawing/2014/main" id="{EF3F6B01-ECFA-4B51-B6B2-FA0571FBE8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898" r="20647" b="-1"/>
          <a:stretch/>
        </p:blipFill>
        <p:spPr bwMode="auto">
          <a:xfrm>
            <a:off x="7710474" y="1106506"/>
            <a:ext cx="1371600" cy="205740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Death of Sean Rigg - Wikipedia">
            <a:extLst>
              <a:ext uri="{FF2B5EF4-FFF2-40B4-BE49-F238E27FC236}">
                <a16:creationId xmlns:a16="http://schemas.microsoft.com/office/drawing/2014/main" id="{874AAE52-7B8B-47FC-857A-90C71A9FAE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43"/>
          <a:stretch/>
        </p:blipFill>
        <p:spPr bwMode="auto">
          <a:xfrm>
            <a:off x="7789172" y="3273621"/>
            <a:ext cx="1371600" cy="2057400"/>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Benjamin Zephaniah on how Colin Roach's death sparked a movement 35 years  ago">
            <a:extLst>
              <a:ext uri="{FF2B5EF4-FFF2-40B4-BE49-F238E27FC236}">
                <a16:creationId xmlns:a16="http://schemas.microsoft.com/office/drawing/2014/main" id="{4CE6450B-EECC-9946-AD0E-13E2914C99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6115" y="1070340"/>
            <a:ext cx="1876552" cy="2603500"/>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Thread by @korrinesky on Thread Reader App – Thread Reader App">
            <a:extLst>
              <a:ext uri="{FF2B5EF4-FFF2-40B4-BE49-F238E27FC236}">
                <a16:creationId xmlns:a16="http://schemas.microsoft.com/office/drawing/2014/main" id="{049A6465-75F5-264C-9FFC-A55E17DFD3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0700" y="1093187"/>
            <a:ext cx="1993900" cy="1628140"/>
          </a:xfrm>
          <a:prstGeom prst="rect">
            <a:avLst/>
          </a:prstGeom>
          <a:extLst>
            <a:ext uri="{909E8E84-426E-40DD-AFC4-6F175D3DCCD1}">
              <a14:hiddenFill xmlns:a14="http://schemas.microsoft.com/office/drawing/2010/main">
                <a:solidFill>
                  <a:srgbClr val="FFFFFF"/>
                </a:solidFill>
              </a14:hiddenFill>
            </a:ext>
          </a:extLst>
        </p:spPr>
      </p:pic>
      <p:pic>
        <p:nvPicPr>
          <p:cNvPr id="1040" name="Picture 16" descr="Leon Briggs custody death cause 'not determined' - BBC News">
            <a:extLst>
              <a:ext uri="{FF2B5EF4-FFF2-40B4-BE49-F238E27FC236}">
                <a16:creationId xmlns:a16="http://schemas.microsoft.com/office/drawing/2014/main" id="{67252E62-C2B4-6443-9175-E23A2F3686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8364" y="3801095"/>
            <a:ext cx="1854709" cy="1562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13A6A7-1BEE-BB40-BCE1-B21407E302CC}"/>
              </a:ext>
            </a:extLst>
          </p:cNvPr>
          <p:cNvSpPr txBox="1"/>
          <p:nvPr/>
        </p:nvSpPr>
        <p:spPr>
          <a:xfrm>
            <a:off x="1217626" y="5341095"/>
            <a:ext cx="9958895" cy="584775"/>
          </a:xfrm>
          <a:prstGeom prst="rect">
            <a:avLst/>
          </a:prstGeom>
          <a:noFill/>
        </p:spPr>
        <p:txBody>
          <a:bodyPr wrap="square" rtlCol="0">
            <a:spAutoFit/>
          </a:bodyPr>
          <a:lstStyle/>
          <a:p>
            <a:r>
              <a:rPr lang="en-US" sz="1600" dirty="0">
                <a:latin typeface="+mj-lt"/>
              </a:rPr>
              <a:t>From top left clockwise: Clara Buckley with picture of her son, Orville Blackwood, Kingsley Burrell, Sarah Reed, David Bennet, Colin Grant, Leon Briggs, Sean Riggs, Roger Sylvester, Christopher Clunis, Oleseni Lewis, and many, many more…</a:t>
            </a:r>
          </a:p>
        </p:txBody>
      </p:sp>
      <p:sp>
        <p:nvSpPr>
          <p:cNvPr id="16" name="Title 1">
            <a:extLst>
              <a:ext uri="{FF2B5EF4-FFF2-40B4-BE49-F238E27FC236}">
                <a16:creationId xmlns:a16="http://schemas.microsoft.com/office/drawing/2014/main" id="{56B57933-8BFA-4863-950C-EE3D92AB99EC}"/>
              </a:ext>
            </a:extLst>
          </p:cNvPr>
          <p:cNvSpPr>
            <a:spLocks noGrp="1" noChangeArrowheads="1"/>
          </p:cNvSpPr>
          <p:nvPr>
            <p:ph type="title"/>
          </p:nvPr>
        </p:nvSpPr>
        <p:spPr>
          <a:xfrm>
            <a:off x="411900" y="306131"/>
            <a:ext cx="8748872" cy="765175"/>
          </a:xfrm>
        </p:spPr>
        <p:txBody>
          <a:bodyPr>
            <a:normAutofit/>
          </a:bodyPr>
          <a:lstStyle/>
          <a:p>
            <a:r>
              <a:rPr lang="en-US" altLang="en-US" sz="3600" dirty="0">
                <a:solidFill>
                  <a:srgbClr val="FF0000"/>
                </a:solidFill>
              </a:rPr>
              <a:t>BME Mental Health – No Change……..</a:t>
            </a:r>
          </a:p>
        </p:txBody>
      </p:sp>
      <p:grpSp>
        <p:nvGrpSpPr>
          <p:cNvPr id="19" name="Group 18">
            <a:extLst>
              <a:ext uri="{FF2B5EF4-FFF2-40B4-BE49-F238E27FC236}">
                <a16:creationId xmlns:a16="http://schemas.microsoft.com/office/drawing/2014/main" id="{819C9D8C-27C0-3149-8583-3E6C038C2BEB}"/>
              </a:ext>
            </a:extLst>
          </p:cNvPr>
          <p:cNvGrpSpPr/>
          <p:nvPr/>
        </p:nvGrpSpPr>
        <p:grpSpPr>
          <a:xfrm>
            <a:off x="1425744" y="6211276"/>
            <a:ext cx="9340511" cy="573579"/>
            <a:chOff x="1062838" y="6256692"/>
            <a:chExt cx="9340511" cy="573579"/>
          </a:xfrm>
        </p:grpSpPr>
        <p:pic>
          <p:nvPicPr>
            <p:cNvPr id="20" name="Picture 19" descr="logo">
              <a:extLst>
                <a:ext uri="{FF2B5EF4-FFF2-40B4-BE49-F238E27FC236}">
                  <a16:creationId xmlns:a16="http://schemas.microsoft.com/office/drawing/2014/main" id="{1CBCFF3B-5120-384B-B812-0AC4425D5E8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21" name="Picture 2" descr="South West London CCG">
              <a:extLst>
                <a:ext uri="{FF2B5EF4-FFF2-40B4-BE49-F238E27FC236}">
                  <a16:creationId xmlns:a16="http://schemas.microsoft.com/office/drawing/2014/main" id="{7648921B-ACD0-4744-B40A-B2D90EB869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eedback Live">
              <a:extLst>
                <a:ext uri="{FF2B5EF4-FFF2-40B4-BE49-F238E27FC236}">
                  <a16:creationId xmlns:a16="http://schemas.microsoft.com/office/drawing/2014/main" id="{2EF94929-6A7D-3048-94DC-229C219D60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572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5B65-0540-C748-94A2-C815FE3250FC}"/>
              </a:ext>
            </a:extLst>
          </p:cNvPr>
          <p:cNvSpPr>
            <a:spLocks noGrp="1"/>
          </p:cNvSpPr>
          <p:nvPr>
            <p:ph type="title"/>
          </p:nvPr>
        </p:nvSpPr>
        <p:spPr>
          <a:xfrm>
            <a:off x="594360" y="376835"/>
            <a:ext cx="11217717" cy="846470"/>
          </a:xfrm>
        </p:spPr>
        <p:txBody>
          <a:bodyPr>
            <a:normAutofit/>
          </a:bodyPr>
          <a:lstStyle/>
          <a:p>
            <a:r>
              <a:rPr lang="en-US" sz="3600" dirty="0">
                <a:solidFill>
                  <a:srgbClr val="FF0000"/>
                </a:solidFill>
              </a:rPr>
              <a:t>What is EHMIP?</a:t>
            </a:r>
          </a:p>
        </p:txBody>
      </p:sp>
      <p:sp>
        <p:nvSpPr>
          <p:cNvPr id="3" name="Content Placeholder 2">
            <a:extLst>
              <a:ext uri="{FF2B5EF4-FFF2-40B4-BE49-F238E27FC236}">
                <a16:creationId xmlns:a16="http://schemas.microsoft.com/office/drawing/2014/main" id="{D31B977C-B1E7-6E43-BBAE-CD18CB1EA478}"/>
              </a:ext>
            </a:extLst>
          </p:cNvPr>
          <p:cNvSpPr>
            <a:spLocks noGrp="1"/>
          </p:cNvSpPr>
          <p:nvPr>
            <p:ph idx="1"/>
          </p:nvPr>
        </p:nvSpPr>
        <p:spPr>
          <a:xfrm>
            <a:off x="594360" y="1438309"/>
            <a:ext cx="10911100" cy="4110235"/>
          </a:xfrm>
        </p:spPr>
        <p:txBody>
          <a:bodyPr>
            <a:normAutofit/>
          </a:bodyPr>
          <a:lstStyle/>
          <a:p>
            <a:r>
              <a:rPr lang="en-GB" sz="2400" dirty="0">
                <a:latin typeface="+mj-lt"/>
              </a:rPr>
              <a:t>The Ethnicity and Mental Health Improvement Project (EMHIP) is a clinically-led partnership with a specific objective-reduce and ethnic inequalities in access, experience and outcome of mental health care</a:t>
            </a:r>
          </a:p>
          <a:p>
            <a:r>
              <a:rPr lang="en-GB" sz="2400" dirty="0">
                <a:latin typeface="+mj-lt"/>
              </a:rPr>
              <a:t>A practical, locality-based service improvement programme- co-designed with service users and local BME communities, based on established evidence, building on existing community-led coproduced projects. </a:t>
            </a:r>
          </a:p>
          <a:p>
            <a:r>
              <a:rPr lang="en-GB" sz="2400" dirty="0">
                <a:latin typeface="+mj-lt"/>
              </a:rPr>
              <a:t>A collaborative partnership:</a:t>
            </a:r>
          </a:p>
          <a:p>
            <a:pPr lvl="1">
              <a:buFont typeface="Wingdings" panose="05000000000000000000" pitchFamily="2" charset="2"/>
              <a:buChar char="Ø"/>
            </a:pPr>
            <a:r>
              <a:rPr lang="en-GB" sz="2000" dirty="0">
                <a:latin typeface="+mj-lt"/>
              </a:rPr>
              <a:t>South West London CCG</a:t>
            </a:r>
          </a:p>
          <a:p>
            <a:pPr lvl="1">
              <a:buFont typeface="Wingdings" panose="05000000000000000000" pitchFamily="2" charset="2"/>
              <a:buChar char="Ø"/>
            </a:pPr>
            <a:r>
              <a:rPr lang="en-GB" sz="2000" dirty="0">
                <a:latin typeface="+mj-lt"/>
              </a:rPr>
              <a:t>SWL and St George’s Mental Health NHS Trust</a:t>
            </a:r>
          </a:p>
          <a:p>
            <a:pPr lvl="1">
              <a:buFont typeface="Wingdings" panose="05000000000000000000" pitchFamily="2" charset="2"/>
              <a:buChar char="Ø"/>
            </a:pPr>
            <a:r>
              <a:rPr lang="en-GB" sz="2000" dirty="0">
                <a:latin typeface="+mj-lt"/>
              </a:rPr>
              <a:t> Local network of BME voluntary, faith and community groups, organised via the non-profit, Wandsworth Community Empowerment Network (WCEN) </a:t>
            </a:r>
          </a:p>
          <a:p>
            <a:endParaRPr lang="en-US" dirty="0">
              <a:latin typeface="+mj-lt"/>
            </a:endParaRPr>
          </a:p>
        </p:txBody>
      </p:sp>
      <p:grpSp>
        <p:nvGrpSpPr>
          <p:cNvPr id="7" name="Group 6">
            <a:extLst>
              <a:ext uri="{FF2B5EF4-FFF2-40B4-BE49-F238E27FC236}">
                <a16:creationId xmlns:a16="http://schemas.microsoft.com/office/drawing/2014/main" id="{632F9A67-CB06-4883-818A-18BD06062C67}"/>
              </a:ext>
            </a:extLst>
          </p:cNvPr>
          <p:cNvGrpSpPr/>
          <p:nvPr/>
        </p:nvGrpSpPr>
        <p:grpSpPr>
          <a:xfrm>
            <a:off x="1164486" y="6168469"/>
            <a:ext cx="9340511" cy="573579"/>
            <a:chOff x="1062838" y="6256692"/>
            <a:chExt cx="9340511" cy="573579"/>
          </a:xfrm>
        </p:grpSpPr>
        <p:pic>
          <p:nvPicPr>
            <p:cNvPr id="8" name="Picture 7" descr="logo">
              <a:extLst>
                <a:ext uri="{FF2B5EF4-FFF2-40B4-BE49-F238E27FC236}">
                  <a16:creationId xmlns:a16="http://schemas.microsoft.com/office/drawing/2014/main" id="{BCE76D05-E087-4F36-BA9C-E26DF0CBF7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9" name="Picture 2" descr="South West London CCG">
              <a:extLst>
                <a:ext uri="{FF2B5EF4-FFF2-40B4-BE49-F238E27FC236}">
                  <a16:creationId xmlns:a16="http://schemas.microsoft.com/office/drawing/2014/main" id="{72BDCE5A-FC0E-468C-AF55-435006E97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eedback Live">
              <a:extLst>
                <a:ext uri="{FF2B5EF4-FFF2-40B4-BE49-F238E27FC236}">
                  <a16:creationId xmlns:a16="http://schemas.microsoft.com/office/drawing/2014/main" id="{1DA2A1D2-F33E-4D5D-89A9-62D01BB81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913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553302" y="4644588"/>
            <a:ext cx="8748872" cy="765175"/>
          </a:xfrm>
        </p:spPr>
        <p:txBody>
          <a:bodyPr>
            <a:normAutofit/>
          </a:bodyPr>
          <a:lstStyle/>
          <a:p>
            <a:r>
              <a:rPr lang="en-US" altLang="en-US" sz="3600" dirty="0"/>
              <a:t>The interventions</a:t>
            </a:r>
          </a:p>
        </p:txBody>
      </p:sp>
      <p:grpSp>
        <p:nvGrpSpPr>
          <p:cNvPr id="9" name="Group 8">
            <a:extLst>
              <a:ext uri="{FF2B5EF4-FFF2-40B4-BE49-F238E27FC236}">
                <a16:creationId xmlns:a16="http://schemas.microsoft.com/office/drawing/2014/main" id="{2184178E-CFF6-4CB5-95E9-5098821B0D95}"/>
              </a:ext>
            </a:extLst>
          </p:cNvPr>
          <p:cNvGrpSpPr/>
          <p:nvPr/>
        </p:nvGrpSpPr>
        <p:grpSpPr>
          <a:xfrm>
            <a:off x="1425744" y="5985589"/>
            <a:ext cx="9340511" cy="573579"/>
            <a:chOff x="1062838" y="6256692"/>
            <a:chExt cx="9340511" cy="573579"/>
          </a:xfrm>
        </p:grpSpPr>
        <p:pic>
          <p:nvPicPr>
            <p:cNvPr id="10" name="Picture 9" descr="logo">
              <a:extLst>
                <a:ext uri="{FF2B5EF4-FFF2-40B4-BE49-F238E27FC236}">
                  <a16:creationId xmlns:a16="http://schemas.microsoft.com/office/drawing/2014/main" id="{29C2E479-D3A9-4DA3-ABE3-B32F43C98F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859" y="6386222"/>
              <a:ext cx="1373766" cy="314518"/>
            </a:xfrm>
            <a:prstGeom prst="rect">
              <a:avLst/>
            </a:prstGeom>
            <a:noFill/>
            <a:ln>
              <a:noFill/>
            </a:ln>
          </p:spPr>
        </p:pic>
        <p:pic>
          <p:nvPicPr>
            <p:cNvPr id="11" name="Picture 2" descr="South West London CCG">
              <a:extLst>
                <a:ext uri="{FF2B5EF4-FFF2-40B4-BE49-F238E27FC236}">
                  <a16:creationId xmlns:a16="http://schemas.microsoft.com/office/drawing/2014/main" id="{EE77157D-987E-421F-BC5D-14537104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407" y="6275006"/>
              <a:ext cx="1237942" cy="467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eedback Live">
              <a:extLst>
                <a:ext uri="{FF2B5EF4-FFF2-40B4-BE49-F238E27FC236}">
                  <a16:creationId xmlns:a16="http://schemas.microsoft.com/office/drawing/2014/main" id="{27C1B492-B40A-4EE8-82C5-3EC61D56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38" y="6256692"/>
              <a:ext cx="1441239" cy="573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111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noChangeArrowheads="1"/>
          </p:cNvSpPr>
          <p:nvPr>
            <p:ph type="title"/>
          </p:nvPr>
        </p:nvSpPr>
        <p:spPr>
          <a:xfrm>
            <a:off x="475268" y="55868"/>
            <a:ext cx="10922244" cy="1147861"/>
          </a:xfrm>
        </p:spPr>
        <p:txBody>
          <a:bodyPr>
            <a:normAutofit/>
          </a:bodyPr>
          <a:lstStyle/>
          <a:p>
            <a:pPr eaLnBrk="1" hangingPunct="1"/>
            <a:r>
              <a:rPr lang="en-US" altLang="en-US" sz="3600" dirty="0">
                <a:solidFill>
                  <a:srgbClr val="FF0000"/>
                </a:solidFill>
              </a:rPr>
              <a:t>EMHIP: From evidence to interventions</a:t>
            </a:r>
          </a:p>
        </p:txBody>
      </p:sp>
      <p:graphicFrame>
        <p:nvGraphicFramePr>
          <p:cNvPr id="2" name="Diagram 1">
            <a:extLst>
              <a:ext uri="{FF2B5EF4-FFF2-40B4-BE49-F238E27FC236}">
                <a16:creationId xmlns:a16="http://schemas.microsoft.com/office/drawing/2014/main" id="{7908E79B-6798-40F1-9DCC-B61DA4DBCDDC}"/>
              </a:ext>
            </a:extLst>
          </p:cNvPr>
          <p:cNvGraphicFramePr/>
          <p:nvPr>
            <p:extLst>
              <p:ext uri="{D42A27DB-BD31-4B8C-83A1-F6EECF244321}">
                <p14:modId xmlns:p14="http://schemas.microsoft.com/office/powerpoint/2010/main" val="3430028859"/>
              </p:ext>
            </p:extLst>
          </p:nvPr>
        </p:nvGraphicFramePr>
        <p:xfrm>
          <a:off x="315527" y="1203729"/>
          <a:ext cx="11560946" cy="525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2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1" ma:contentTypeDescription="Create a new document." ma:contentTypeScope="" ma:versionID="37d1549ad868967a8bfd8bcd00f638ff">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fda436feece6b05915a61556019fcefd"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A37712-C0CB-4F7E-B7CD-0118AD8AEAAA}">
  <ds:schemaRefs>
    <ds:schemaRef ds:uri="http://schemas.microsoft.com/sharepoint/v3/contenttype/forms"/>
  </ds:schemaRefs>
</ds:datastoreItem>
</file>

<file path=customXml/itemProps2.xml><?xml version="1.0" encoding="utf-8"?>
<ds:datastoreItem xmlns:ds="http://schemas.openxmlformats.org/officeDocument/2006/customXml" ds:itemID="{6F7DC492-9AAA-47AA-9292-91FF50EF1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c8a05-ef8c-4d12-a116-d3b5c016c9d9"/>
    <ds:schemaRef ds:uri="72e71d6a-dace-44cc-9edf-ed41cdb3b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E96B9A-F95D-4C08-AB6E-F74FA9B15157}">
  <ds:schemaRefs>
    <ds:schemaRef ds:uri="http://purl.org/dc/elements/1.1/"/>
    <ds:schemaRef ds:uri="http://schemas.microsoft.com/office/2006/metadata/properties"/>
    <ds:schemaRef ds:uri="72e71d6a-dace-44cc-9edf-ed41cdb3ba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31c8a05-ef8c-4d12-a116-d3b5c016c9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890</TotalTime>
  <Words>1351</Words>
  <Application>Microsoft Office PowerPoint</Application>
  <PresentationFormat>Widescreen</PresentationFormat>
  <Paragraphs>246</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Ethnicity &amp; Mental Health Improvement Project: A New Beginning   South West London and St George’s Mental Health NHS Trust Annual Public Meeting Thursday, 17th September 2020</vt:lpstr>
      <vt:lpstr>Context and Introduction</vt:lpstr>
      <vt:lpstr>Context</vt:lpstr>
      <vt:lpstr>Why EMHIP?</vt:lpstr>
      <vt:lpstr>BME Mental Health</vt:lpstr>
      <vt:lpstr>BME Mental Health – No Change……..</vt:lpstr>
      <vt:lpstr>What is EHMIP?</vt:lpstr>
      <vt:lpstr>The interventions</vt:lpstr>
      <vt:lpstr>EMHIP: From evidence to interventions</vt:lpstr>
      <vt:lpstr>Five Key Interventions</vt:lpstr>
      <vt:lpstr>PowerPoint Presentation</vt:lpstr>
      <vt:lpstr>Wandsworth Health &amp; Wellbeing Hubs</vt:lpstr>
      <vt:lpstr>PowerPoint Presentation</vt:lpstr>
      <vt:lpstr>PowerPoint Presentation</vt:lpstr>
      <vt:lpstr>PowerPoint Presentation</vt:lpstr>
      <vt:lpstr>PowerPoint Presentation</vt:lpstr>
      <vt:lpstr>Health &amp; Wellbeing Hub 1: New Testament Assembly Church</vt:lpstr>
      <vt:lpstr>PowerPoint Presentation</vt:lpstr>
      <vt:lpstr>PowerPoint Presentation</vt:lpstr>
      <vt:lpstr>Next steps &amp; How to get involved</vt:lpstr>
      <vt:lpstr>The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BEGINNING   South West London and St George’s Mental Health NHS Trust Annual Public Meeting Thursday 17th September 2020</dc:title>
  <dc:creator>Ruth</dc:creator>
  <cp:lastModifiedBy>Jacob Adams</cp:lastModifiedBy>
  <cp:revision>25</cp:revision>
  <dcterms:created xsi:type="dcterms:W3CDTF">2020-09-14T11:52:15Z</dcterms:created>
  <dcterms:modified xsi:type="dcterms:W3CDTF">2020-09-17T17:47:31Z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0x010100FBA7DB4AF249DA4A93166A0302B4ED20</vt:lpwstr>
  </property>
</Properties>
</file>